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6" r:id="rId18"/>
    <p:sldId id="277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88" autoAdjust="0"/>
  </p:normalViewPr>
  <p:slideViewPr>
    <p:cSldViewPr>
      <p:cViewPr>
        <p:scale>
          <a:sx n="77" d="100"/>
          <a:sy n="77" d="100"/>
        </p:scale>
        <p:origin x="-942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2400" b="0" strike="noStrike" spc="-1">
                <a:solidFill>
                  <a:srgbClr val="000000"/>
                </a:solidFill>
                <a:latin typeface="Times New Roman"/>
              </a:rPr>
              <a:t>Folie mittels Klicken verschieben</a:t>
            </a: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de-DE" sz="2000" b="0" strike="noStrike" spc="-1">
                <a:latin typeface="Arial"/>
              </a:rPr>
              <a:t>Format der Notizen mittels Klicken bearbeiten</a:t>
            </a:r>
          </a:p>
        </p:txBody>
      </p:sp>
      <p:sp>
        <p:nvSpPr>
          <p:cNvPr id="9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de-DE" sz="1400" b="0" strike="noStrike" spc="-1">
                <a:latin typeface="Times New Roman"/>
              </a:rPr>
              <a:t>&lt;Kopfzeile&gt;</a:t>
            </a:r>
          </a:p>
        </p:txBody>
      </p:sp>
      <p:sp>
        <p:nvSpPr>
          <p:cNvPr id="10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de-DE" sz="1400" b="0" strike="noStrike" spc="-1">
                <a:latin typeface="Times New Roman"/>
              </a:rPr>
              <a:t>&lt;Datum/Uhrzeit&gt;</a:t>
            </a:r>
          </a:p>
        </p:txBody>
      </p:sp>
      <p:sp>
        <p:nvSpPr>
          <p:cNvPr id="10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de-DE" sz="1400" b="0" strike="noStrike" spc="-1">
                <a:latin typeface="Times New Roman"/>
              </a:rPr>
              <a:t>&lt;Fußzeile&gt;</a:t>
            </a:r>
          </a:p>
        </p:txBody>
      </p:sp>
      <p:sp>
        <p:nvSpPr>
          <p:cNvPr id="10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6FA83C95-5DFC-42EC-884E-9F71952CC267}" type="slidenum">
              <a:rPr lang="de-DE" sz="1400" b="0" strike="noStrike" spc="-1">
                <a:latin typeface="Times New Roman"/>
              </a:rPr>
              <a:t>‹Nr.›</a:t>
            </a:fld>
            <a:endParaRPr lang="de-DE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41515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C2C58B9C-A96B-48E1-B34F-9BF2ABAB6293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178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C0F54D3A-FE7F-4902-A23F-16BCD2C82BDA}" type="slidenum">
              <a:rPr lang="de-DE" sz="1200" b="0" strike="noStrike" spc="-1">
                <a:latin typeface="Times New Roman"/>
              </a:rPr>
              <a:t>1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17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1F879A24-29D6-4000-8800-5EBC284A3D7E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14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81D45329-59C8-40CF-8289-9DE421476307}" type="slidenum">
              <a:rPr lang="de-DE" sz="1200" b="0" strike="noStrike" spc="-1">
                <a:latin typeface="Times New Roman"/>
              </a:rPr>
              <a:t>10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1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1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30BA0CE9-9E85-4EDE-BC38-2833A9A44F2B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18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AAAA6C4A-FC9A-4313-8078-9ABF5FC2E3DE}" type="slidenum">
              <a:rPr lang="de-DE" sz="1200" b="0" strike="noStrike" spc="-1">
                <a:latin typeface="Times New Roman"/>
              </a:rPr>
              <a:t>11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2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3357418A-0964-4065-9D24-4DCED6195829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22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B557B3C1-A437-480A-BD2A-3B8478E4936A}" type="slidenum">
              <a:rPr lang="de-DE" sz="1200" b="0" strike="noStrike" spc="-1">
                <a:latin typeface="Times New Roman"/>
              </a:rPr>
              <a:t>12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2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2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977BDE31-33A7-447A-9821-A4BAF390CFE2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26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00DAC09-BE6D-4DC9-9C00-9897A030172E}" type="slidenum">
              <a:rPr lang="de-DE" sz="1200" b="0" strike="noStrike" spc="-1">
                <a:latin typeface="Times New Roman"/>
              </a:rPr>
              <a:t>13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2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2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645E2F4F-8E07-4DBA-96DA-9DD50D7F479B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30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26C79673-B6B8-4B2A-A617-96AF31988E0D}" type="slidenum">
              <a:rPr lang="de-DE" sz="1200" b="0" strike="noStrike" spc="-1">
                <a:latin typeface="Times New Roman"/>
              </a:rPr>
              <a:t>14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3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3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519484D8-BDF8-4883-ABFE-29BB2B90530D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34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24D709FA-F86E-44D0-B6C0-0B157F8F7287}" type="slidenum">
              <a:rPr lang="de-DE" sz="1200" b="0" strike="noStrike" spc="-1">
                <a:latin typeface="Times New Roman"/>
              </a:rPr>
              <a:t>15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3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3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519484D8-BDF8-4883-ABFE-29BB2B90530D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34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24D709FA-F86E-44D0-B6C0-0B157F8F7287}" type="slidenum">
              <a:rPr lang="de-DE" sz="1200" b="0" strike="noStrike" spc="-1">
                <a:latin typeface="Times New Roman"/>
              </a:rPr>
              <a:t>16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3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3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519484D8-BDF8-4883-ABFE-29BB2B90530D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34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24D709FA-F86E-44D0-B6C0-0B157F8F7287}" type="slidenum">
              <a:rPr lang="de-DE" sz="1200" b="0" strike="noStrike" spc="-1">
                <a:latin typeface="Times New Roman"/>
              </a:rPr>
              <a:t>17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3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3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C9C73773-0BA9-4C54-AE46-F40D5D9D9CFC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38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09DA0FBC-1E73-49A2-A776-C51CECC12771}" type="slidenum">
              <a:rPr lang="de-DE" sz="1200" b="0" strike="noStrike" spc="-1">
                <a:latin typeface="Times New Roman"/>
              </a:rPr>
              <a:t>18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3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4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17F36E3B-0F2E-41BB-A5AD-570CF6384E9A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42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F5166FDD-EFB5-455B-9385-E283429C5AA7}" type="slidenum">
              <a:rPr lang="de-DE" sz="1200" b="0" strike="noStrike" spc="-1">
                <a:latin typeface="Times New Roman"/>
              </a:rPr>
              <a:t>19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4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B9ED77BB-6D88-45B1-880F-33535BD86B77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182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1188DC3D-ACBE-49CF-9F62-4D9593FEFC88}" type="slidenum">
              <a:rPr lang="de-DE" sz="1200" b="0" strike="noStrike" spc="-1">
                <a:latin typeface="Times New Roman"/>
              </a:rPr>
              <a:t>2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18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F674CF6C-0D87-485C-925F-EC4597E9FCF7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46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6823B840-0612-472D-9FC9-46C71A6691F9}" type="slidenum">
              <a:rPr lang="de-DE" sz="1200" b="0" strike="noStrike" spc="-1">
                <a:latin typeface="Times New Roman"/>
              </a:rPr>
              <a:t>20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4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4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BA731914-B2AB-4D85-BBF0-0FE4FB574629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50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CF838C12-D3B5-4053-8C19-C3BCD754E8DA}" type="slidenum">
              <a:rPr lang="de-DE" sz="1200" b="0" strike="noStrike" spc="-1">
                <a:latin typeface="Times New Roman"/>
              </a:rPr>
              <a:t>21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5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5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79838394-DE7D-4AAA-8F74-FDA2B0281C41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54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8E52BA4D-C197-4786-8F25-67E250D75BE1}" type="slidenum">
              <a:rPr lang="de-DE" sz="1200" b="0" strike="noStrike" spc="-1">
                <a:latin typeface="Times New Roman"/>
              </a:rPr>
              <a:t>22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5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0F891CD5-6B32-4855-B308-A0564DE23D13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186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257491F-7CFF-4D15-9287-2615FF533AD4}" type="slidenum">
              <a:rPr lang="de-DE" sz="1200" b="0" strike="noStrike" spc="-1">
                <a:latin typeface="Times New Roman"/>
              </a:rPr>
              <a:t>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18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DE48ADC9-E734-4472-9CB6-AC8B55EA63FF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190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66E85F0C-8C03-423C-9BFB-91C16DA90943}" type="slidenum">
              <a:rPr lang="de-DE" sz="1200" b="0" strike="noStrike" spc="-1">
                <a:latin typeface="Times New Roman"/>
              </a:rPr>
              <a:t>4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19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C35DF678-4397-42D6-9F94-9B787E801096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194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AD16520-B244-4A40-B186-3FF104CB6618}" type="slidenum">
              <a:rPr lang="de-DE" sz="1200" b="0" strike="noStrike" spc="-1">
                <a:latin typeface="Times New Roman"/>
              </a:rPr>
              <a:t>5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19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64AE7400-0BBB-4B85-8F3B-2BFD18965802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198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327A7BA6-1B15-4156-9506-8CC08ADDBA0A}" type="slidenum">
              <a:rPr lang="de-DE" sz="1200" b="0" strike="noStrike" spc="-1">
                <a:latin typeface="Times New Roman"/>
              </a:rPr>
              <a:t>6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19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3B0227C1-F693-4318-B461-5E054742FD25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02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EFE2136F-98D0-4C2A-A019-6224CEEDE258}" type="slidenum">
              <a:rPr lang="de-DE" sz="1200" b="0" strike="noStrike" spc="-1">
                <a:latin typeface="Times New Roman"/>
              </a:rPr>
              <a:t>7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0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0545E7F1-C883-43B9-8181-A06CB54D33E2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06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D114CB7-3909-4FDC-87F4-BB8C4317035A}" type="slidenum">
              <a:rPr lang="de-DE" sz="1200" b="0" strike="noStrike" spc="-1">
                <a:latin typeface="Times New Roman"/>
              </a:rPr>
              <a:t>8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0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Rectangle 3"/>
          <p:cNvSpPr txBox="1"/>
          <p:nvPr/>
        </p:nvSpPr>
        <p:spPr>
          <a:xfrm>
            <a:off x="3884760" y="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FD29333E-0889-400F-B480-87C229CDFFD8}" type="datetime1">
              <a:rPr lang="de-DE" sz="1200" b="0" strike="noStrike" spc="-1">
                <a:latin typeface="Times New Roman"/>
              </a:rPr>
              <a:t>21.11.2023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10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FA45E03C-E9A1-4A89-AE93-536CEDCCEF2A}" type="slidenum">
              <a:rPr lang="de-DE" sz="1200" b="0" strike="noStrike" spc="-1">
                <a:latin typeface="Times New Roman"/>
              </a:rPr>
              <a:t>9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21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1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914400" y="2362320"/>
            <a:ext cx="800064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914400" y="4312440"/>
            <a:ext cx="800064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914400" y="2362320"/>
            <a:ext cx="39042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5014080" y="2362320"/>
            <a:ext cx="39042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914400" y="4312440"/>
            <a:ext cx="39042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5014080" y="4312440"/>
            <a:ext cx="39042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914400" y="2362320"/>
            <a:ext cx="25758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3619440" y="2362320"/>
            <a:ext cx="25758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6324480" y="2362320"/>
            <a:ext cx="25758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914400" y="4312440"/>
            <a:ext cx="25758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body"/>
          </p:nvPr>
        </p:nvSpPr>
        <p:spPr>
          <a:xfrm>
            <a:off x="3619440" y="4312440"/>
            <a:ext cx="25758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6324480" y="4312440"/>
            <a:ext cx="25758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ubTitle"/>
          </p:nvPr>
        </p:nvSpPr>
        <p:spPr>
          <a:xfrm>
            <a:off x="914400" y="2362320"/>
            <a:ext cx="8000640" cy="3733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914400" y="2362320"/>
            <a:ext cx="8000640" cy="3733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914400" y="2362320"/>
            <a:ext cx="3904200" cy="3733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014080" y="2362320"/>
            <a:ext cx="3904200" cy="3733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subTitle"/>
          </p:nvPr>
        </p:nvSpPr>
        <p:spPr>
          <a:xfrm>
            <a:off x="899640" y="836640"/>
            <a:ext cx="80006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914400" y="2362320"/>
            <a:ext cx="39042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14080" y="2362320"/>
            <a:ext cx="3904200" cy="3733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914400" y="4312440"/>
            <a:ext cx="39042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914400" y="2362320"/>
            <a:ext cx="8000640" cy="3733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914400" y="2362320"/>
            <a:ext cx="3904200" cy="3733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014080" y="2362320"/>
            <a:ext cx="39042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5014080" y="4312440"/>
            <a:ext cx="39042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914400" y="2362320"/>
            <a:ext cx="39042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014080" y="2362320"/>
            <a:ext cx="39042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914400" y="4312440"/>
            <a:ext cx="800064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914400" y="2362320"/>
            <a:ext cx="800064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914400" y="4312440"/>
            <a:ext cx="800064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914400" y="2362320"/>
            <a:ext cx="39042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014080" y="2362320"/>
            <a:ext cx="39042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914400" y="4312440"/>
            <a:ext cx="39042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5014080" y="4312440"/>
            <a:ext cx="39042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914400" y="2362320"/>
            <a:ext cx="25758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3619440" y="2362320"/>
            <a:ext cx="25758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6324480" y="2362320"/>
            <a:ext cx="25758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914400" y="4312440"/>
            <a:ext cx="25758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body"/>
          </p:nvPr>
        </p:nvSpPr>
        <p:spPr>
          <a:xfrm>
            <a:off x="3619440" y="4312440"/>
            <a:ext cx="25758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6" name="PlaceHolder 7"/>
          <p:cNvSpPr>
            <a:spLocks noGrp="1"/>
          </p:cNvSpPr>
          <p:nvPr>
            <p:ph type="body"/>
          </p:nvPr>
        </p:nvSpPr>
        <p:spPr>
          <a:xfrm>
            <a:off x="6324480" y="4312440"/>
            <a:ext cx="25758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914400" y="2362320"/>
            <a:ext cx="8000640" cy="3733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914400" y="2362320"/>
            <a:ext cx="3904200" cy="3733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014080" y="2362320"/>
            <a:ext cx="3904200" cy="3733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899640" y="836640"/>
            <a:ext cx="80006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914400" y="2362320"/>
            <a:ext cx="39042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014080" y="2362320"/>
            <a:ext cx="3904200" cy="3733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914400" y="4312440"/>
            <a:ext cx="39042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914400" y="2362320"/>
            <a:ext cx="3904200" cy="3733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014080" y="2362320"/>
            <a:ext cx="39042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5014080" y="4312440"/>
            <a:ext cx="39042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914400" y="2362320"/>
            <a:ext cx="39042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014080" y="2362320"/>
            <a:ext cx="390420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914400" y="4312440"/>
            <a:ext cx="8000640" cy="178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5F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22"/>
          <p:cNvGrpSpPr/>
          <p:nvPr/>
        </p:nvGrpSpPr>
        <p:grpSpPr>
          <a:xfrm>
            <a:off x="0" y="0"/>
            <a:ext cx="3200040" cy="6857640"/>
            <a:chOff x="0" y="0"/>
            <a:chExt cx="3200040" cy="6857640"/>
          </a:xfrm>
        </p:grpSpPr>
        <p:sp>
          <p:nvSpPr>
            <p:cNvPr id="13" name="Rectangle 3"/>
            <p:cNvSpPr/>
            <p:nvPr/>
          </p:nvSpPr>
          <p:spPr>
            <a:xfrm>
              <a:off x="0" y="0"/>
              <a:ext cx="761760" cy="68576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" name="Rectangle 4"/>
            <p:cNvSpPr/>
            <p:nvPr/>
          </p:nvSpPr>
          <p:spPr>
            <a:xfrm>
              <a:off x="685800" y="0"/>
              <a:ext cx="2514240" cy="106632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3" name="Group 21"/>
          <p:cNvGrpSpPr/>
          <p:nvPr/>
        </p:nvGrpSpPr>
        <p:grpSpPr>
          <a:xfrm>
            <a:off x="228240" y="1981080"/>
            <a:ext cx="7391160" cy="318600"/>
            <a:chOff x="228240" y="1981080"/>
            <a:chExt cx="7391160" cy="318600"/>
          </a:xfrm>
        </p:grpSpPr>
        <p:sp>
          <p:nvSpPr>
            <p:cNvPr id="4" name="AutoShape 12"/>
            <p:cNvSpPr/>
            <p:nvPr/>
          </p:nvSpPr>
          <p:spPr>
            <a:xfrm>
              <a:off x="609480" y="1981080"/>
              <a:ext cx="7009920" cy="31716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" name="AutoShape 20"/>
            <p:cNvSpPr/>
            <p:nvPr/>
          </p:nvSpPr>
          <p:spPr>
            <a:xfrm flipH="1">
              <a:off x="227880" y="1981080"/>
              <a:ext cx="393480" cy="318600"/>
            </a:xfrm>
            <a:prstGeom prst="flowChartDelay">
              <a:avLst/>
            </a:prstGeom>
            <a:solidFill>
              <a:schemeClr val="bg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pic>
        <p:nvPicPr>
          <p:cNvPr id="6" name="Bild 69" descr="Jugend_kopzeile_i_weiß.eps"/>
          <p:cNvPicPr/>
          <p:nvPr/>
        </p:nvPicPr>
        <p:blipFill>
          <a:blip r:embed="rId14"/>
          <a:srcRect t="28808" b="55884"/>
          <a:stretch/>
        </p:blipFill>
        <p:spPr>
          <a:xfrm>
            <a:off x="2895480" y="76320"/>
            <a:ext cx="6479640" cy="70128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99640" y="836640"/>
            <a:ext cx="8000640" cy="11426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Titelmasterformat durch Klicken bearbeiten</a:t>
            </a:r>
            <a:endParaRPr lang="en-US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914400" y="2362320"/>
            <a:ext cx="8000640" cy="3733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800" b="0" strike="noStrike" spc="-1">
                <a:solidFill>
                  <a:srgbClr val="FFFFFF"/>
                </a:solidFill>
                <a:latin typeface="Arial"/>
              </a:rPr>
              <a:t>Textmasterformat bearbeiten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Zweite Ebene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1143000" lvl="2" indent="-22824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000" b="0" strike="noStrike" spc="-1">
                <a:solidFill>
                  <a:srgbClr val="FFFFFF"/>
                </a:solidFill>
                <a:latin typeface="Arial"/>
              </a:rPr>
              <a:t>Dritte Ebene</a:t>
            </a:r>
            <a:endParaRPr lang="en-US" sz="2000" b="0" strike="noStrike" spc="-1">
              <a:solidFill>
                <a:srgbClr val="FFFFFF"/>
              </a:solidFill>
              <a:latin typeface="Arial"/>
            </a:endParaRPr>
          </a:p>
          <a:p>
            <a:pPr marL="1600200" lvl="3" indent="-228240">
              <a:lnSpc>
                <a:spcPct val="100000"/>
              </a:lnSpc>
              <a:spcBef>
                <a:spcPts val="360"/>
              </a:spcBef>
              <a:buClr>
                <a:srgbClr val="FFFFFF"/>
              </a:buClr>
              <a:buSzPct val="80000"/>
              <a:buFont typeface="Arial"/>
              <a:buChar char="•"/>
            </a:pPr>
            <a:r>
              <a:rPr lang="de-DE" sz="1800" b="0" strike="noStrike" spc="-1">
                <a:solidFill>
                  <a:srgbClr val="FFFFFF"/>
                </a:solidFill>
                <a:latin typeface="Arial"/>
              </a:rPr>
              <a:t>Vierte Ebene</a:t>
            </a: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  <a:p>
            <a:pPr marL="2114640" lvl="4" indent="-285480">
              <a:lnSpc>
                <a:spcPct val="100000"/>
              </a:lnSpc>
              <a:spcBef>
                <a:spcPts val="360"/>
              </a:spcBef>
              <a:buClr>
                <a:srgbClr val="FFFFFF"/>
              </a:buClr>
              <a:buSzPct val="65000"/>
              <a:buFont typeface="Arial"/>
              <a:buChar char="•"/>
            </a:pPr>
            <a:r>
              <a:rPr lang="de-DE" sz="1800" b="0" strike="noStrike" spc="-1">
                <a:solidFill>
                  <a:srgbClr val="FFFFFF"/>
                </a:solidFill>
                <a:latin typeface="Arial"/>
              </a:rPr>
              <a:t>Fünfte Ebene</a:t>
            </a: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/>
          </p:nvPr>
        </p:nvSpPr>
        <p:spPr>
          <a:xfrm>
            <a:off x="7010280" y="6553080"/>
            <a:ext cx="1904760" cy="3045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ftr"/>
          </p:nvPr>
        </p:nvSpPr>
        <p:spPr>
          <a:xfrm>
            <a:off x="2936880" y="6529320"/>
            <a:ext cx="2895120" cy="3045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sldNum"/>
          </p:nvPr>
        </p:nvSpPr>
        <p:spPr>
          <a:xfrm>
            <a:off x="84240" y="5946840"/>
            <a:ext cx="587160" cy="885600"/>
          </a:xfrm>
          <a:prstGeom prst="rect">
            <a:avLst/>
          </a:prstGeom>
        </p:spPr>
        <p:txBody>
          <a:bodyPr anchor="b" anchorCtr="1">
            <a:noAutofit/>
          </a:bodyPr>
          <a:lstStyle/>
          <a:p>
            <a:pPr>
              <a:lnSpc>
                <a:spcPct val="100000"/>
              </a:lnSpc>
            </a:pPr>
            <a:fld id="{8C3226BC-7AD2-4F9D-B996-CE186C67FD8A}" type="slidenum">
              <a:rPr lang="de-DE" sz="2600" b="1" strike="noStrike" spc="-1">
                <a:solidFill>
                  <a:srgbClr val="FFFFFF"/>
                </a:solidFill>
                <a:latin typeface="Arial"/>
              </a:rPr>
              <a:t>‹Nr.›</a:t>
            </a:fld>
            <a:endParaRPr lang="de-DE" sz="26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5F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22"/>
          <p:cNvGrpSpPr/>
          <p:nvPr/>
        </p:nvGrpSpPr>
        <p:grpSpPr>
          <a:xfrm>
            <a:off x="0" y="0"/>
            <a:ext cx="3200040" cy="6857640"/>
            <a:chOff x="0" y="0"/>
            <a:chExt cx="3200040" cy="6857640"/>
          </a:xfrm>
        </p:grpSpPr>
        <p:sp>
          <p:nvSpPr>
            <p:cNvPr id="49" name="Rectangle 3"/>
            <p:cNvSpPr/>
            <p:nvPr/>
          </p:nvSpPr>
          <p:spPr>
            <a:xfrm>
              <a:off x="0" y="0"/>
              <a:ext cx="761760" cy="68576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0" name="Rectangle 4"/>
            <p:cNvSpPr/>
            <p:nvPr/>
          </p:nvSpPr>
          <p:spPr>
            <a:xfrm>
              <a:off x="685800" y="0"/>
              <a:ext cx="2514240" cy="106632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51" name="Group 21"/>
          <p:cNvGrpSpPr/>
          <p:nvPr/>
        </p:nvGrpSpPr>
        <p:grpSpPr>
          <a:xfrm>
            <a:off x="228240" y="1981080"/>
            <a:ext cx="7391160" cy="318600"/>
            <a:chOff x="228240" y="1981080"/>
            <a:chExt cx="7391160" cy="318600"/>
          </a:xfrm>
        </p:grpSpPr>
        <p:sp>
          <p:nvSpPr>
            <p:cNvPr id="52" name="AutoShape 12"/>
            <p:cNvSpPr/>
            <p:nvPr/>
          </p:nvSpPr>
          <p:spPr>
            <a:xfrm>
              <a:off x="609480" y="1981080"/>
              <a:ext cx="7009920" cy="31716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" name="AutoShape 20"/>
            <p:cNvSpPr/>
            <p:nvPr/>
          </p:nvSpPr>
          <p:spPr>
            <a:xfrm flipH="1">
              <a:off x="227880" y="1981080"/>
              <a:ext cx="393480" cy="318600"/>
            </a:xfrm>
            <a:prstGeom prst="flowChartDelay">
              <a:avLst/>
            </a:prstGeom>
            <a:solidFill>
              <a:schemeClr val="bg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pic>
        <p:nvPicPr>
          <p:cNvPr id="54" name="Bild 69" descr="Jugend_kopzeile_i_weiß.eps"/>
          <p:cNvPicPr/>
          <p:nvPr/>
        </p:nvPicPr>
        <p:blipFill>
          <a:blip r:embed="rId14"/>
          <a:srcRect t="28808" b="55884"/>
          <a:stretch/>
        </p:blipFill>
        <p:spPr>
          <a:xfrm>
            <a:off x="2895480" y="76320"/>
            <a:ext cx="6479640" cy="701280"/>
          </a:xfrm>
          <a:prstGeom prst="rect">
            <a:avLst/>
          </a:prstGeom>
          <a:ln w="0">
            <a:noFill/>
          </a:ln>
        </p:spPr>
      </p:pic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819520" y="609480"/>
            <a:ext cx="6095520" cy="11426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Titelmasterformat durch Klicken bearbeiten</a:t>
            </a:r>
            <a:endParaRPr lang="en-US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2819520" y="1981080"/>
            <a:ext cx="29714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800" b="0" strike="noStrike" spc="-1">
                <a:solidFill>
                  <a:srgbClr val="FFFFFF"/>
                </a:solidFill>
                <a:latin typeface="Arial"/>
              </a:rPr>
              <a:t>Textmasterformat bearbeiten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Zweite Ebene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1143000" lvl="2" indent="-22824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000" b="0" strike="noStrike" spc="-1">
                <a:solidFill>
                  <a:srgbClr val="FFFFFF"/>
                </a:solidFill>
                <a:latin typeface="Arial"/>
              </a:rPr>
              <a:t>Dritte Ebene</a:t>
            </a:r>
            <a:endParaRPr lang="en-US" sz="2000" b="0" strike="noStrike" spc="-1">
              <a:solidFill>
                <a:srgbClr val="FFFFFF"/>
              </a:solidFill>
              <a:latin typeface="Arial"/>
            </a:endParaRPr>
          </a:p>
          <a:p>
            <a:pPr marL="1600200" lvl="3" indent="-228240">
              <a:lnSpc>
                <a:spcPct val="100000"/>
              </a:lnSpc>
              <a:spcBef>
                <a:spcPts val="360"/>
              </a:spcBef>
              <a:buClr>
                <a:srgbClr val="FFFFFF"/>
              </a:buClr>
              <a:buSzPct val="80000"/>
              <a:buFont typeface="Arial"/>
              <a:buChar char="•"/>
            </a:pPr>
            <a:r>
              <a:rPr lang="de-DE" sz="1800" b="0" strike="noStrike" spc="-1">
                <a:solidFill>
                  <a:srgbClr val="FFFFFF"/>
                </a:solidFill>
                <a:latin typeface="Arial"/>
              </a:rPr>
              <a:t>Vierte Ebene</a:t>
            </a: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  <a:p>
            <a:pPr marL="2114640" lvl="4" indent="-285480">
              <a:lnSpc>
                <a:spcPct val="100000"/>
              </a:lnSpc>
              <a:spcBef>
                <a:spcPts val="360"/>
              </a:spcBef>
              <a:buClr>
                <a:srgbClr val="FFFFFF"/>
              </a:buClr>
              <a:buSzPct val="65000"/>
              <a:buFont typeface="Arial"/>
              <a:buChar char="•"/>
            </a:pPr>
            <a:r>
              <a:rPr lang="de-DE" sz="1800" b="0" strike="noStrike" spc="-1">
                <a:solidFill>
                  <a:srgbClr val="FFFFFF"/>
                </a:solidFill>
                <a:latin typeface="Arial"/>
              </a:rPr>
              <a:t>Fünfte Ebene</a:t>
            </a: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943600" y="1981080"/>
            <a:ext cx="2971440" cy="411444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Siebte Gliederungsebene</a:t>
            </a:r>
          </a:p>
        </p:txBody>
      </p:sp>
      <p:sp>
        <p:nvSpPr>
          <p:cNvPr id="58" name="PlaceHolder 4"/>
          <p:cNvSpPr>
            <a:spLocks noGrp="1"/>
          </p:cNvSpPr>
          <p:nvPr>
            <p:ph type="dt"/>
          </p:nvPr>
        </p:nvSpPr>
        <p:spPr>
          <a:xfrm>
            <a:off x="304920" y="6248520"/>
            <a:ext cx="1904760" cy="4568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 type="ftr"/>
          </p:nvPr>
        </p:nvSpPr>
        <p:spPr>
          <a:xfrm>
            <a:off x="3581280" y="6248520"/>
            <a:ext cx="2895120" cy="4568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60" name="PlaceHolder 6"/>
          <p:cNvSpPr>
            <a:spLocks noGrp="1"/>
          </p:cNvSpPr>
          <p:nvPr>
            <p:ph type="sldNum"/>
          </p:nvPr>
        </p:nvSpPr>
        <p:spPr>
          <a:xfrm>
            <a:off x="7010280" y="6248520"/>
            <a:ext cx="1904760" cy="456840"/>
          </a:xfrm>
          <a:prstGeom prst="rect">
            <a:avLst/>
          </a:prstGeom>
        </p:spPr>
        <p:txBody>
          <a:bodyPr anchor="b" anchorCtr="1">
            <a:noAutofit/>
          </a:bodyPr>
          <a:lstStyle/>
          <a:p>
            <a:pPr>
              <a:lnSpc>
                <a:spcPct val="100000"/>
              </a:lnSpc>
            </a:pPr>
            <a:fld id="{CD43EB5A-F642-4749-9830-3BB9F6B6B30C}" type="slidenum">
              <a:rPr lang="de-DE" sz="2600" b="1" strike="noStrike" spc="-1">
                <a:solidFill>
                  <a:srgbClr val="FFFFFF"/>
                </a:solidFill>
                <a:latin typeface="Arial"/>
              </a:rPr>
              <a:t>‹Nr.›</a:t>
            </a:fld>
            <a:endParaRPr lang="de-DE" sz="26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2"/>
          <p:cNvSpPr/>
          <p:nvPr/>
        </p:nvSpPr>
        <p:spPr>
          <a:xfrm>
            <a:off x="827640" y="940680"/>
            <a:ext cx="7767000" cy="112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Die Facharbeit an der </a:t>
            </a:r>
            <a:r>
              <a:t/>
            </a:r>
            <a:br/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Gesamtschule Heiligenhaus</a:t>
            </a:r>
            <a:endParaRPr lang="de-DE" sz="3600" b="0" strike="noStrike" spc="-1">
              <a:latin typeface="Arial"/>
            </a:endParaRPr>
          </a:p>
        </p:txBody>
      </p:sp>
      <p:sp>
        <p:nvSpPr>
          <p:cNvPr id="104" name="Text Box 12"/>
          <p:cNvSpPr/>
          <p:nvPr/>
        </p:nvSpPr>
        <p:spPr>
          <a:xfrm>
            <a:off x="2051640" y="4027320"/>
            <a:ext cx="613332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de-DE" sz="4400" b="1" strike="noStrike" spc="-1">
                <a:solidFill>
                  <a:srgbClr val="FFFFFF"/>
                </a:solidFill>
                <a:latin typeface="Arial"/>
              </a:rPr>
              <a:t>Eine kurze Einführung</a:t>
            </a:r>
            <a:endParaRPr lang="de-DE" sz="4400" b="0" strike="noStrike" spc="-1">
              <a:latin typeface="Arial"/>
            </a:endParaRPr>
          </a:p>
        </p:txBody>
      </p:sp>
      <p:pic>
        <p:nvPicPr>
          <p:cNvPr id="105" name="Grafik 104"/>
          <p:cNvPicPr/>
          <p:nvPr/>
        </p:nvPicPr>
        <p:blipFill>
          <a:blip r:embed="rId3"/>
          <a:stretch/>
        </p:blipFill>
        <p:spPr>
          <a:xfrm>
            <a:off x="825480" y="2463840"/>
            <a:ext cx="1460520" cy="1549440"/>
          </a:xfrm>
          <a:prstGeom prst="rect">
            <a:avLst/>
          </a:prstGeom>
          <a:ln w="0">
            <a:noFill/>
          </a:ln>
        </p:spPr>
      </p:pic>
      <p:pic>
        <p:nvPicPr>
          <p:cNvPr id="106" name="Grafik 105"/>
          <p:cNvPicPr/>
          <p:nvPr/>
        </p:nvPicPr>
        <p:blipFill>
          <a:blip r:embed="rId4"/>
          <a:stretch/>
        </p:blipFill>
        <p:spPr>
          <a:xfrm>
            <a:off x="7010280" y="2552760"/>
            <a:ext cx="914400" cy="1308240"/>
          </a:xfrm>
          <a:prstGeom prst="rect">
            <a:avLst/>
          </a:prstGeom>
          <a:ln w="0">
            <a:noFill/>
          </a:ln>
        </p:spPr>
      </p:pic>
      <p:pic>
        <p:nvPicPr>
          <p:cNvPr id="107" name="Grafik 106"/>
          <p:cNvPicPr/>
          <p:nvPr/>
        </p:nvPicPr>
        <p:blipFill>
          <a:blip r:embed="rId5"/>
          <a:stretch/>
        </p:blipFill>
        <p:spPr>
          <a:xfrm>
            <a:off x="4699080" y="5295960"/>
            <a:ext cx="1447920" cy="1219320"/>
          </a:xfrm>
          <a:prstGeom prst="rect">
            <a:avLst/>
          </a:prstGeom>
          <a:ln w="0">
            <a:noFill/>
          </a:ln>
        </p:spPr>
      </p:pic>
      <p:pic>
        <p:nvPicPr>
          <p:cNvPr id="108" name="Grafik 107"/>
          <p:cNvPicPr/>
          <p:nvPr/>
        </p:nvPicPr>
        <p:blipFill>
          <a:blip r:embed="rId6"/>
          <a:stretch/>
        </p:blipFill>
        <p:spPr>
          <a:xfrm>
            <a:off x="1181160" y="5219640"/>
            <a:ext cx="1333440" cy="952560"/>
          </a:xfrm>
          <a:prstGeom prst="rect">
            <a:avLst/>
          </a:prstGeom>
          <a:ln w="0">
            <a:noFill/>
          </a:ln>
        </p:spPr>
      </p:pic>
      <p:pic>
        <p:nvPicPr>
          <p:cNvPr id="109" name="Grafik 108"/>
          <p:cNvPicPr/>
          <p:nvPr/>
        </p:nvPicPr>
        <p:blipFill>
          <a:blip r:embed="rId7"/>
          <a:stretch/>
        </p:blipFill>
        <p:spPr>
          <a:xfrm>
            <a:off x="7378560" y="5003640"/>
            <a:ext cx="1333440" cy="12700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angle 2"/>
          <p:cNvSpPr/>
          <p:nvPr/>
        </p:nvSpPr>
        <p:spPr>
          <a:xfrm>
            <a:off x="755640" y="1196640"/>
            <a:ext cx="838800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Vorgaben zur Facharbeit</a:t>
            </a:r>
            <a:endParaRPr lang="de-DE" sz="3600" b="0" strike="noStrike" spc="-1">
              <a:latin typeface="Arial"/>
            </a:endParaRPr>
          </a:p>
        </p:txBody>
      </p:sp>
      <p:sp>
        <p:nvSpPr>
          <p:cNvPr id="139" name="Textfeld 2"/>
          <p:cNvSpPr/>
          <p:nvPr/>
        </p:nvSpPr>
        <p:spPr>
          <a:xfrm>
            <a:off x="3276000" y="2637000"/>
            <a:ext cx="5400360" cy="372264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spcBef>
                <a:spcPts val="1199"/>
              </a:spcBef>
              <a:buClr>
                <a:srgbClr val="FFFFFF"/>
              </a:buClr>
              <a:buFont typeface="Arial"/>
              <a:buChar char="•"/>
            </a:pPr>
            <a:r>
              <a:rPr lang="de-DE" sz="2400" b="0" strike="noStrike" spc="-1" dirty="0">
                <a:solidFill>
                  <a:srgbClr val="FFFFFF"/>
                </a:solidFill>
                <a:latin typeface="Arial"/>
              </a:rPr>
              <a:t>pro Kurs nicht mehr als 5 bis max. 7 Facharbeiten</a:t>
            </a:r>
            <a:endParaRPr lang="de-DE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199"/>
              </a:spcBef>
              <a:buClr>
                <a:srgbClr val="FFFFFF"/>
              </a:buClr>
              <a:buFont typeface="Arial"/>
              <a:buChar char="•"/>
            </a:pPr>
            <a:r>
              <a:rPr lang="de-DE" sz="2400" b="0" strike="noStrike" spc="-1" dirty="0">
                <a:solidFill>
                  <a:srgbClr val="FFFFFF"/>
                </a:solidFill>
                <a:latin typeface="Arial"/>
              </a:rPr>
              <a:t>Wahl der Kurse für die FA: bis </a:t>
            </a:r>
            <a:r>
              <a:rPr lang="de-DE" sz="2400" b="0" strike="noStrike" spc="-1" dirty="0" smtClean="0">
                <a:solidFill>
                  <a:srgbClr val="FFFFFF"/>
                </a:solidFill>
                <a:latin typeface="Arial"/>
              </a:rPr>
              <a:t>Freitag, </a:t>
            </a:r>
            <a:r>
              <a:rPr lang="de-DE" sz="2400" b="0" strike="noStrike" spc="-1" dirty="0">
                <a:solidFill>
                  <a:srgbClr val="FFFFFF"/>
                </a:solidFill>
                <a:latin typeface="Arial"/>
              </a:rPr>
              <a:t>den </a:t>
            </a:r>
            <a:r>
              <a:rPr lang="de-DE" sz="2400" b="0" u="sng" strike="noStrike" spc="-1" dirty="0" smtClean="0">
                <a:solidFill>
                  <a:srgbClr val="FFFFFF"/>
                </a:solidFill>
                <a:uFillTx/>
                <a:latin typeface="Arial"/>
              </a:rPr>
              <a:t>15.12.23</a:t>
            </a:r>
            <a:r>
              <a:rPr lang="de-DE" sz="2400" b="0" strike="noStrike" spc="-1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de-DE" sz="2400" b="0" strike="noStrike" spc="-1" dirty="0">
                <a:solidFill>
                  <a:srgbClr val="FFFFFF"/>
                </a:solidFill>
                <a:latin typeface="Arial"/>
              </a:rPr>
              <a:t>(Abgabe </a:t>
            </a:r>
            <a:r>
              <a:rPr lang="de-DE" sz="2400" b="0" strike="noStrike" spc="-1" dirty="0" smtClean="0">
                <a:solidFill>
                  <a:srgbClr val="FFFFFF"/>
                </a:solidFill>
                <a:latin typeface="Arial"/>
              </a:rPr>
              <a:t>formlos im </a:t>
            </a:r>
            <a:r>
              <a:rPr lang="de-DE" sz="2400" b="0" strike="noStrike" spc="-1" dirty="0">
                <a:solidFill>
                  <a:srgbClr val="FFFFFF"/>
                </a:solidFill>
                <a:latin typeface="Arial"/>
              </a:rPr>
              <a:t>Briefkasten der Beratungslehrer Erst-, Zweit-, Drittwunsch)</a:t>
            </a:r>
            <a:endParaRPr lang="de-DE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199"/>
              </a:spcBef>
              <a:buClr>
                <a:srgbClr val="FFFFFF"/>
              </a:buClr>
              <a:buFont typeface="Arial"/>
              <a:buChar char="•"/>
            </a:pPr>
            <a:r>
              <a:rPr lang="de-DE" sz="2400" b="0" strike="noStrike" spc="-1" dirty="0" smtClean="0">
                <a:solidFill>
                  <a:srgbClr val="FFFFFF"/>
                </a:solidFill>
                <a:latin typeface="Arial"/>
              </a:rPr>
              <a:t>evtl. </a:t>
            </a:r>
            <a:r>
              <a:rPr lang="de-DE" sz="2400" b="0" strike="noStrike" spc="-1" dirty="0">
                <a:solidFill>
                  <a:srgbClr val="FFFFFF"/>
                </a:solidFill>
                <a:latin typeface="Arial"/>
              </a:rPr>
              <a:t>notwendige Korrekturen der Wahlen </a:t>
            </a:r>
            <a:r>
              <a:rPr lang="de-DE" sz="2400" b="0" u="sng" strike="noStrike" spc="-1" dirty="0">
                <a:solidFill>
                  <a:srgbClr val="FFFFFF"/>
                </a:solidFill>
                <a:uFillTx/>
                <a:latin typeface="Arial"/>
              </a:rPr>
              <a:t>vor</a:t>
            </a:r>
            <a:r>
              <a:rPr lang="de-DE" sz="2400" b="0" strike="noStrike" spc="-1" dirty="0">
                <a:solidFill>
                  <a:srgbClr val="FFFFFF"/>
                </a:solidFill>
                <a:latin typeface="Arial"/>
              </a:rPr>
              <a:t> den Ferien</a:t>
            </a:r>
            <a:endParaRPr lang="de-DE" sz="2400" b="0" strike="noStrike" spc="-1" dirty="0">
              <a:latin typeface="Arial"/>
            </a:endParaRPr>
          </a:p>
        </p:txBody>
      </p:sp>
      <p:pic>
        <p:nvPicPr>
          <p:cNvPr id="140" name="Grafik 139"/>
          <p:cNvPicPr/>
          <p:nvPr/>
        </p:nvPicPr>
        <p:blipFill>
          <a:blip r:embed="rId3"/>
          <a:stretch/>
        </p:blipFill>
        <p:spPr>
          <a:xfrm>
            <a:off x="723960" y="3276720"/>
            <a:ext cx="2362320" cy="22096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ctangle 3"/>
          <p:cNvSpPr txBox="1"/>
          <p:nvPr/>
        </p:nvSpPr>
        <p:spPr>
          <a:xfrm>
            <a:off x="3239280" y="2565000"/>
            <a:ext cx="5904360" cy="44953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343080" indent="-342720">
              <a:spcBef>
                <a:spcPts val="601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000" b="0" strike="noStrike" spc="-1" dirty="0" smtClean="0">
                <a:solidFill>
                  <a:srgbClr val="FFC000"/>
                </a:solidFill>
                <a:latin typeface="Arial"/>
              </a:rPr>
              <a:t>28.11.2023</a:t>
            </a:r>
            <a:r>
              <a:rPr lang="de-DE" sz="2000" b="0" strike="noStrike" spc="-1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de-DE" sz="2000" spc="-1" dirty="0">
                <a:solidFill>
                  <a:srgbClr val="FFFFFF"/>
                </a:solidFill>
              </a:rPr>
              <a:t>Infostunde </a:t>
            </a:r>
            <a:r>
              <a:rPr lang="de-DE" sz="2000" spc="-1" dirty="0" smtClean="0">
                <a:solidFill>
                  <a:srgbClr val="FFFFFF"/>
                </a:solidFill>
              </a:rPr>
              <a:t>Facharbeit </a:t>
            </a:r>
            <a:r>
              <a:rPr lang="de-DE" sz="2000" b="0" strike="noStrike" spc="-1" dirty="0" smtClean="0">
                <a:solidFill>
                  <a:srgbClr val="FFFFFF"/>
                </a:solidFill>
                <a:latin typeface="Arial"/>
              </a:rPr>
              <a:t>(1./2. Std.)</a:t>
            </a:r>
          </a:p>
          <a:p>
            <a:pPr marL="343080" indent="-342720">
              <a:spcBef>
                <a:spcPts val="601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000" spc="-1" dirty="0" smtClean="0">
                <a:solidFill>
                  <a:srgbClr val="FFC000"/>
                </a:solidFill>
                <a:latin typeface="Arial"/>
              </a:rPr>
              <a:t>11.12.2023</a:t>
            </a:r>
            <a:r>
              <a:rPr lang="de-DE" sz="2000" spc="-1" dirty="0" smtClean="0">
                <a:solidFill>
                  <a:srgbClr val="FFFFFF"/>
                </a:solidFill>
                <a:latin typeface="Arial"/>
              </a:rPr>
              <a:t> Beginn der Vorbereitungsphase </a:t>
            </a:r>
            <a:r>
              <a:rPr lang="de-DE" sz="2000" b="0" strike="noStrike" spc="-1" dirty="0" smtClean="0">
                <a:solidFill>
                  <a:srgbClr val="FFFFFF"/>
                </a:solidFill>
                <a:latin typeface="Arial"/>
              </a:rPr>
              <a:t>Festlegung Fach/Fachlehrer, Themenfindung, </a:t>
            </a:r>
            <a:r>
              <a:rPr lang="de-DE" sz="2000" b="0" strike="noStrike" spc="-1" dirty="0">
                <a:solidFill>
                  <a:srgbClr val="FFFFFF"/>
                </a:solidFill>
                <a:latin typeface="Arial"/>
              </a:rPr>
              <a:t>(Absprache mit </a:t>
            </a:r>
            <a:r>
              <a:rPr lang="de-DE" sz="2000" b="0" strike="noStrike" spc="-1" dirty="0" smtClean="0">
                <a:solidFill>
                  <a:srgbClr val="FFFFFF"/>
                </a:solidFill>
                <a:latin typeface="Arial"/>
              </a:rPr>
              <a:t>Fachlehrerin/ -lehrer) </a:t>
            </a:r>
          </a:p>
          <a:p>
            <a:pPr marL="343080" indent="-342720">
              <a:spcBef>
                <a:spcPts val="601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000" spc="-1" dirty="0" smtClean="0">
                <a:solidFill>
                  <a:srgbClr val="FFC000"/>
                </a:solidFill>
                <a:latin typeface="Arial"/>
              </a:rPr>
              <a:t>15.12.2023</a:t>
            </a:r>
            <a:r>
              <a:rPr lang="de-DE" sz="2000" spc="-1" dirty="0" smtClean="0">
                <a:solidFill>
                  <a:srgbClr val="FFFFFF"/>
                </a:solidFill>
                <a:latin typeface="Arial"/>
              </a:rPr>
              <a:t> Wahl der Kurse für die Facharbeit, Abgabe formlos bei IND / HAP, Erst-, Zweit-, Drittwunsch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000" b="0" strike="noStrike" spc="-1" dirty="0" smtClean="0">
                <a:solidFill>
                  <a:srgbClr val="FFC000"/>
                </a:solidFill>
                <a:latin typeface="Arial"/>
              </a:rPr>
              <a:t>24.01.2024</a:t>
            </a:r>
            <a:r>
              <a:rPr lang="de-DE" sz="2000" b="0" strike="noStrike" spc="-1" dirty="0" smtClean="0">
                <a:solidFill>
                  <a:srgbClr val="FFFFFF"/>
                </a:solidFill>
                <a:latin typeface="Arial"/>
              </a:rPr>
              <a:t> endgültige </a:t>
            </a:r>
            <a:r>
              <a:rPr lang="de-DE" sz="2000" b="0" strike="noStrike" spc="-1" dirty="0">
                <a:solidFill>
                  <a:srgbClr val="FFFFFF"/>
                </a:solidFill>
                <a:latin typeface="Arial"/>
              </a:rPr>
              <a:t>Festlegung </a:t>
            </a:r>
            <a:r>
              <a:rPr lang="de-DE" sz="2000" b="0" strike="noStrike" spc="-1" dirty="0" smtClean="0">
                <a:solidFill>
                  <a:srgbClr val="FFFFFF"/>
                </a:solidFill>
                <a:latin typeface="Arial"/>
              </a:rPr>
              <a:t>der Themen  bei IND / HAP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000" b="0" strike="noStrike" spc="-1" dirty="0" smtClean="0">
                <a:solidFill>
                  <a:srgbClr val="FFC000"/>
                </a:solidFill>
                <a:latin typeface="Arial"/>
              </a:rPr>
              <a:t>29.01.2024</a:t>
            </a:r>
            <a:r>
              <a:rPr lang="de-DE" sz="2000" b="0" strike="noStrike" spc="-1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de-DE" sz="2000" b="0" strike="noStrike" spc="-1" dirty="0">
                <a:solidFill>
                  <a:srgbClr val="FFFFFF"/>
                </a:solidFill>
                <a:latin typeface="Arial"/>
              </a:rPr>
              <a:t>4 Wochen Arbeits- und </a:t>
            </a:r>
            <a:r>
              <a:rPr lang="de-DE" sz="2000" b="0" strike="noStrike" spc="-1" dirty="0" smtClean="0">
                <a:solidFill>
                  <a:srgbClr val="FFFFFF"/>
                </a:solidFill>
                <a:latin typeface="Arial"/>
              </a:rPr>
              <a:t>Schreibphase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000" b="0" strike="noStrike" spc="-1" dirty="0" smtClean="0">
                <a:solidFill>
                  <a:srgbClr val="FFC000"/>
                </a:solidFill>
                <a:latin typeface="Arial"/>
              </a:rPr>
              <a:t>26.02.2023</a:t>
            </a:r>
            <a:r>
              <a:rPr lang="de-DE" sz="2000" b="0" strike="noStrike" spc="-1" dirty="0" smtClean="0">
                <a:solidFill>
                  <a:srgbClr val="FFFFFF"/>
                </a:solidFill>
                <a:latin typeface="Arial"/>
              </a:rPr>
              <a:t> Abgabe Facharbeit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2" name="Rectangle 2"/>
          <p:cNvSpPr/>
          <p:nvPr/>
        </p:nvSpPr>
        <p:spPr>
          <a:xfrm>
            <a:off x="755640" y="1196640"/>
            <a:ext cx="838800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Termin- und Zeitplanung</a:t>
            </a:r>
            <a:endParaRPr lang="de-DE" sz="3600" b="0" strike="noStrike" spc="-1">
              <a:latin typeface="Arial"/>
            </a:endParaRPr>
          </a:p>
        </p:txBody>
      </p:sp>
      <p:pic>
        <p:nvPicPr>
          <p:cNvPr id="143" name="Grafik 142"/>
          <p:cNvPicPr/>
          <p:nvPr/>
        </p:nvPicPr>
        <p:blipFill>
          <a:blip r:embed="rId3"/>
          <a:stretch/>
        </p:blipFill>
        <p:spPr>
          <a:xfrm>
            <a:off x="825480" y="3492360"/>
            <a:ext cx="2133720" cy="15238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" dur="1000"/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" dur="1000" fill="hold"/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1000" fill="hold"/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3" dur="1000"/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8" dur="1000"/>
                                        <p:tgtEl>
                                          <p:spTgt spid="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 Box 4"/>
          <p:cNvSpPr/>
          <p:nvPr/>
        </p:nvSpPr>
        <p:spPr>
          <a:xfrm>
            <a:off x="3132000" y="2781000"/>
            <a:ext cx="5866920" cy="252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16000" indent="271440">
              <a:lnSpc>
                <a:spcPct val="100000"/>
              </a:lnSpc>
              <a:spcBef>
                <a:spcPts val="1199"/>
              </a:spcBef>
              <a:buClr>
                <a:srgbClr val="FFFFFF"/>
              </a:buClr>
              <a:buFont typeface="Symbol" charset="2"/>
              <a:buChar char=""/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umfangreiches Handout </a:t>
            </a:r>
            <a:endParaRPr lang="de-DE" sz="2400" b="0" strike="noStrike" spc="-1">
              <a:latin typeface="Arial"/>
            </a:endParaRPr>
          </a:p>
          <a:p>
            <a:pPr marL="216000" indent="271440">
              <a:lnSpc>
                <a:spcPct val="100000"/>
              </a:lnSpc>
              <a:spcBef>
                <a:spcPts val="1199"/>
              </a:spcBef>
              <a:buClr>
                <a:srgbClr val="FFFFFF"/>
              </a:buClr>
              <a:buFont typeface="Symbol" charset="2"/>
              <a:buChar char=""/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Materialien im SELZO</a:t>
            </a:r>
            <a:endParaRPr lang="de-DE" sz="2400" b="0" strike="noStrike" spc="-1">
              <a:latin typeface="Arial"/>
            </a:endParaRPr>
          </a:p>
          <a:p>
            <a:pPr marL="216000" indent="271440">
              <a:lnSpc>
                <a:spcPct val="100000"/>
              </a:lnSpc>
              <a:spcBef>
                <a:spcPts val="1199"/>
              </a:spcBef>
              <a:buClr>
                <a:srgbClr val="FFFFFF"/>
              </a:buClr>
              <a:buFont typeface="Symbol" charset="2"/>
              <a:buChar char=""/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Darstellungsformen und  Quellen: </a:t>
            </a:r>
            <a:endParaRPr lang="de-DE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 	Fachlehrer  / BL </a:t>
            </a:r>
            <a:endParaRPr lang="de-DE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 	insbesondere D-Lehrer</a:t>
            </a:r>
            <a:endParaRPr lang="de-DE" sz="2400" b="0" strike="noStrike" spc="-1">
              <a:latin typeface="Arial"/>
            </a:endParaRPr>
          </a:p>
        </p:txBody>
      </p:sp>
      <p:sp>
        <p:nvSpPr>
          <p:cNvPr id="145" name="Rectangle 7"/>
          <p:cNvSpPr/>
          <p:nvPr/>
        </p:nvSpPr>
        <p:spPr>
          <a:xfrm>
            <a:off x="3886200" y="2671920"/>
            <a:ext cx="9143640" cy="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6" name="Picture 6" descr="j0078622"/>
          <p:cNvPicPr/>
          <p:nvPr/>
        </p:nvPicPr>
        <p:blipFill>
          <a:blip r:embed="rId3"/>
          <a:stretch/>
        </p:blipFill>
        <p:spPr>
          <a:xfrm>
            <a:off x="899640" y="2781000"/>
            <a:ext cx="1599840" cy="2819160"/>
          </a:xfrm>
          <a:prstGeom prst="rect">
            <a:avLst/>
          </a:prstGeom>
          <a:ln w="0">
            <a:noFill/>
          </a:ln>
        </p:spPr>
      </p:pic>
      <p:sp>
        <p:nvSpPr>
          <p:cNvPr id="147" name="Rectangle 2"/>
          <p:cNvSpPr/>
          <p:nvPr/>
        </p:nvSpPr>
        <p:spPr>
          <a:xfrm>
            <a:off x="755640" y="1397880"/>
            <a:ext cx="838800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Hilfen zur Vorbereitung</a:t>
            </a:r>
            <a:endParaRPr lang="de-DE" sz="3600" b="0" strike="noStrike" spc="-1"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Beratung</a:t>
            </a:r>
            <a:endParaRPr lang="de-DE" sz="36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Rectangle 3"/>
          <p:cNvSpPr txBox="1"/>
          <p:nvPr/>
        </p:nvSpPr>
        <p:spPr>
          <a:xfrm>
            <a:off x="3304800" y="2613240"/>
            <a:ext cx="5784480" cy="42667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533520" indent="-533160">
              <a:lnSpc>
                <a:spcPct val="100000"/>
              </a:lnSpc>
              <a:spcBef>
                <a:spcPts val="1199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strike="noStrike" spc="-1" dirty="0">
                <a:solidFill>
                  <a:srgbClr val="FFFFFF"/>
                </a:solidFill>
                <a:latin typeface="Arial"/>
              </a:rPr>
              <a:t>3 Beratungsgespräche mit dem Fachlehrer sind verpflichtend!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 marL="533520" indent="-533160">
              <a:lnSpc>
                <a:spcPct val="100000"/>
              </a:lnSpc>
              <a:spcBef>
                <a:spcPts val="1199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strike="noStrike" spc="-1" dirty="0" smtClean="0">
                <a:solidFill>
                  <a:srgbClr val="FFFFFF"/>
                </a:solidFill>
                <a:latin typeface="Arial"/>
              </a:rPr>
              <a:t>ein </a:t>
            </a:r>
            <a:r>
              <a:rPr lang="de-DE" sz="2400" b="0" strike="noStrike" spc="-1" dirty="0">
                <a:solidFill>
                  <a:srgbClr val="FFFFFF"/>
                </a:solidFill>
                <a:latin typeface="Arial"/>
              </a:rPr>
              <a:t>Gespräch in der Zeit der Themensuche und der Themen-festlegung (Planungsphase)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 marL="533520" indent="-533160">
              <a:lnSpc>
                <a:spcPct val="100000"/>
              </a:lnSpc>
              <a:spcBef>
                <a:spcPts val="1199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strike="noStrike" spc="-1" dirty="0" smtClean="0">
                <a:solidFill>
                  <a:srgbClr val="FFFFFF"/>
                </a:solidFill>
                <a:latin typeface="Arial"/>
              </a:rPr>
              <a:t>zwei </a:t>
            </a:r>
            <a:r>
              <a:rPr lang="de-DE" sz="2400" spc="-1" dirty="0" smtClean="0">
                <a:solidFill>
                  <a:srgbClr val="FFFFFF"/>
                </a:solidFill>
                <a:latin typeface="Arial"/>
              </a:rPr>
              <a:t>Gespräche während der Erarbeitungsphase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9" name="Rectangle 7"/>
          <p:cNvSpPr/>
          <p:nvPr/>
        </p:nvSpPr>
        <p:spPr>
          <a:xfrm>
            <a:off x="3886200" y="2514600"/>
            <a:ext cx="9143640" cy="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0" name="Picture 6" descr="j0078742"/>
          <p:cNvPicPr/>
          <p:nvPr/>
        </p:nvPicPr>
        <p:blipFill>
          <a:blip r:embed="rId3"/>
          <a:stretch/>
        </p:blipFill>
        <p:spPr>
          <a:xfrm>
            <a:off x="899640" y="3213000"/>
            <a:ext cx="2285640" cy="2590560"/>
          </a:xfrm>
          <a:prstGeom prst="rect">
            <a:avLst/>
          </a:prstGeom>
          <a:ln w="0">
            <a:noFill/>
          </a:ln>
        </p:spPr>
      </p:pic>
      <p:sp>
        <p:nvSpPr>
          <p:cNvPr id="151" name="Rectangle 2"/>
          <p:cNvSpPr/>
          <p:nvPr/>
        </p:nvSpPr>
        <p:spPr>
          <a:xfrm>
            <a:off x="755640" y="1196640"/>
            <a:ext cx="838800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Beratungsgespräche</a:t>
            </a:r>
            <a:endParaRPr lang="de-DE" sz="36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 Box 7"/>
          <p:cNvSpPr/>
          <p:nvPr/>
        </p:nvSpPr>
        <p:spPr>
          <a:xfrm>
            <a:off x="755640" y="2248560"/>
            <a:ext cx="8280720" cy="821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Der selbständige Lernprozess erfordert eine gewissenhafte Vorbereitung bei</a:t>
            </a:r>
            <a:endParaRPr lang="de-DE" sz="2400" b="0" strike="noStrike" spc="-1">
              <a:latin typeface="Arial"/>
            </a:endParaRPr>
          </a:p>
        </p:txBody>
      </p:sp>
      <p:sp>
        <p:nvSpPr>
          <p:cNvPr id="153" name="Rectangle 3"/>
          <p:cNvSpPr txBox="1"/>
          <p:nvPr/>
        </p:nvSpPr>
        <p:spPr>
          <a:xfrm>
            <a:off x="3492000" y="2853000"/>
            <a:ext cx="6095520" cy="44953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Themenwahl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Auswahl und Beschaffung der Materialien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Verdeutlichung der Leistungs-erwartungen und Beurteilungskriterien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Planung und Fortgang des Arbeitsprozesses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Zwischenergebnissen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Überarbeitungsprozessen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 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4" name="Rectangle 2"/>
          <p:cNvSpPr/>
          <p:nvPr/>
        </p:nvSpPr>
        <p:spPr>
          <a:xfrm>
            <a:off x="755640" y="1196640"/>
            <a:ext cx="838800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Vorbereitung</a:t>
            </a:r>
            <a:endParaRPr lang="de-DE" sz="3600" b="0" strike="noStrike" spc="-1">
              <a:latin typeface="Arial"/>
            </a:endParaRPr>
          </a:p>
        </p:txBody>
      </p:sp>
      <p:pic>
        <p:nvPicPr>
          <p:cNvPr id="155" name="Grafik 154"/>
          <p:cNvPicPr/>
          <p:nvPr/>
        </p:nvPicPr>
        <p:blipFill>
          <a:blip r:embed="rId3"/>
          <a:stretch/>
        </p:blipFill>
        <p:spPr>
          <a:xfrm>
            <a:off x="825480" y="3784680"/>
            <a:ext cx="2438280" cy="2031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after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4" dur="1000"/>
                                        <p:tgtEl>
                                          <p:spTgt spid="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9" dur="1000"/>
                                        <p:tgtEl>
                                          <p:spTgt spid="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4" dur="1000"/>
                                        <p:tgtEl>
                                          <p:spTgt spid="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1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1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9" dur="1000"/>
                                        <p:tgtEl>
                                          <p:spTgt spid="1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angle 3"/>
          <p:cNvSpPr txBox="1"/>
          <p:nvPr/>
        </p:nvSpPr>
        <p:spPr>
          <a:xfrm>
            <a:off x="2771640" y="2349000"/>
            <a:ext cx="6095520" cy="4876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strike="noStrike" spc="-1" dirty="0">
                <a:solidFill>
                  <a:srgbClr val="FFFFFF"/>
                </a:solidFill>
                <a:latin typeface="Arial"/>
              </a:rPr>
              <a:t>Die Schüler/innen bearbeiten das Thema selbstständig und fassen die Arbeit ebenso ab.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u="sng" strike="noStrike" spc="-1" dirty="0">
                <a:solidFill>
                  <a:srgbClr val="FFFFFF"/>
                </a:solidFill>
                <a:uFillTx/>
                <a:latin typeface="Arial"/>
              </a:rPr>
              <a:t>Alle</a:t>
            </a:r>
            <a:r>
              <a:rPr lang="de-DE" sz="2400" b="0" strike="noStrike" spc="-1" dirty="0">
                <a:solidFill>
                  <a:srgbClr val="FFFFFF"/>
                </a:solidFill>
                <a:latin typeface="Arial"/>
              </a:rPr>
              <a:t> Quellen und Hilfsmittel sind anzugeben.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strike="noStrike" spc="-1" dirty="0">
                <a:solidFill>
                  <a:srgbClr val="FFFFFF"/>
                </a:solidFill>
                <a:latin typeface="Arial"/>
              </a:rPr>
              <a:t>Das Vorgehen muss in einem Arbeitstagebuch (Arbeitsprozessbericht) dokumentiert werden (wichtig für das abschließende Bewertungsgespräch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7" name="Rectangle 2"/>
          <p:cNvSpPr/>
          <p:nvPr/>
        </p:nvSpPr>
        <p:spPr>
          <a:xfrm>
            <a:off x="755640" y="1196640"/>
            <a:ext cx="838800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strike="noStrike" spc="-1" dirty="0">
                <a:solidFill>
                  <a:srgbClr val="FFFFFF"/>
                </a:solidFill>
                <a:latin typeface="Arial"/>
              </a:rPr>
              <a:t>Bearbeitung</a:t>
            </a:r>
            <a:endParaRPr lang="de-DE" sz="3600" b="0" strike="noStrike" spc="-1" dirty="0">
              <a:latin typeface="Arial"/>
            </a:endParaRPr>
          </a:p>
        </p:txBody>
      </p:sp>
      <p:pic>
        <p:nvPicPr>
          <p:cNvPr id="158" name="Grafik 157"/>
          <p:cNvPicPr/>
          <p:nvPr/>
        </p:nvPicPr>
        <p:blipFill>
          <a:blip r:embed="rId3"/>
          <a:stretch/>
        </p:blipFill>
        <p:spPr>
          <a:xfrm>
            <a:off x="457200" y="3137040"/>
            <a:ext cx="2158920" cy="18921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after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angle 3"/>
          <p:cNvSpPr txBox="1"/>
          <p:nvPr/>
        </p:nvSpPr>
        <p:spPr>
          <a:xfrm>
            <a:off x="2771640" y="2349000"/>
            <a:ext cx="6095520" cy="43203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625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000" b="0" strike="noStrike" spc="-1" dirty="0" smtClean="0">
                <a:solidFill>
                  <a:srgbClr val="FFFFFF"/>
                </a:solidFill>
                <a:latin typeface="Arial"/>
              </a:rPr>
              <a:t>Der Einsatz von KI-Tools (z. B. Chat-GPT) muss mit dem Fachlehrer / -lehrerin abgesprochen werden. Eine vollständige Arbeit oder größere Textpassagen mithilfe von KI-Tools schreiben zu lassen, entspricht keiner selbständigen Leistung. Dies stellt in jedem Fall ein Täuschungsversuch dar.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000" b="0" strike="noStrike" spc="-1" dirty="0" smtClean="0">
                <a:solidFill>
                  <a:srgbClr val="FFFFFF"/>
                </a:solidFill>
                <a:latin typeface="Arial"/>
              </a:rPr>
              <a:t>Der erlaubte Einsatz von KI-Tools führt weder zu Vor- noch zu Nachteilen bei der Bewertung.</a:t>
            </a:r>
          </a:p>
          <a:p>
            <a:pPr marL="343080" indent="-342720"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en-US" sz="2000" spc="-1" dirty="0" err="1">
                <a:solidFill>
                  <a:srgbClr val="FFFFFF"/>
                </a:solidFill>
              </a:rPr>
              <a:t>Inhalte</a:t>
            </a:r>
            <a:r>
              <a:rPr lang="en-US" sz="2000" spc="-1" dirty="0">
                <a:solidFill>
                  <a:srgbClr val="FFFFFF"/>
                </a:solidFill>
              </a:rPr>
              <a:t>, die </a:t>
            </a:r>
            <a:r>
              <a:rPr lang="en-US" sz="2000" spc="-1" dirty="0" err="1">
                <a:solidFill>
                  <a:srgbClr val="FFFFFF"/>
                </a:solidFill>
              </a:rPr>
              <a:t>durch</a:t>
            </a:r>
            <a:r>
              <a:rPr lang="en-US" sz="2000" spc="-1" dirty="0">
                <a:solidFill>
                  <a:srgbClr val="FFFFFF"/>
                </a:solidFill>
              </a:rPr>
              <a:t> KI </a:t>
            </a:r>
            <a:r>
              <a:rPr lang="en-US" sz="2000" spc="-1" dirty="0" err="1">
                <a:solidFill>
                  <a:srgbClr val="FFFFFF"/>
                </a:solidFill>
              </a:rPr>
              <a:t>erstellt</a:t>
            </a:r>
            <a:r>
              <a:rPr lang="en-US" sz="2000" spc="-1" dirty="0">
                <a:solidFill>
                  <a:srgbClr val="FFFFFF"/>
                </a:solidFill>
              </a:rPr>
              <a:t> </a:t>
            </a:r>
            <a:r>
              <a:rPr lang="en-US" sz="2000" spc="-1" dirty="0" err="1">
                <a:solidFill>
                  <a:srgbClr val="FFFFFF"/>
                </a:solidFill>
              </a:rPr>
              <a:t>wurden</a:t>
            </a:r>
            <a:r>
              <a:rPr lang="en-US" sz="2000" spc="-1" dirty="0">
                <a:solidFill>
                  <a:srgbClr val="FFFFFF"/>
                </a:solidFill>
              </a:rPr>
              <a:t>, </a:t>
            </a:r>
            <a:r>
              <a:rPr lang="en-US" sz="2000" spc="-1" dirty="0" err="1">
                <a:solidFill>
                  <a:srgbClr val="FFFFFF"/>
                </a:solidFill>
              </a:rPr>
              <a:t>müssen</a:t>
            </a:r>
            <a:r>
              <a:rPr lang="en-US" sz="2000" spc="-1" dirty="0">
                <a:solidFill>
                  <a:srgbClr val="FFFFFF"/>
                </a:solidFill>
              </a:rPr>
              <a:t> </a:t>
            </a:r>
            <a:r>
              <a:rPr lang="en-US" sz="2000" spc="-1" dirty="0" err="1">
                <a:solidFill>
                  <a:srgbClr val="FFFFFF"/>
                </a:solidFill>
              </a:rPr>
              <a:t>kenntlich</a:t>
            </a:r>
            <a:r>
              <a:rPr lang="en-US" sz="2000" spc="-1" dirty="0">
                <a:solidFill>
                  <a:srgbClr val="FFFFFF"/>
                </a:solidFill>
              </a:rPr>
              <a:t> </a:t>
            </a:r>
            <a:r>
              <a:rPr lang="en-US" sz="2000" spc="-1" dirty="0" err="1">
                <a:solidFill>
                  <a:srgbClr val="FFFFFF"/>
                </a:solidFill>
              </a:rPr>
              <a:t>gemacht</a:t>
            </a:r>
            <a:r>
              <a:rPr lang="en-US" sz="2000" spc="-1" dirty="0">
                <a:solidFill>
                  <a:srgbClr val="FFFFFF"/>
                </a:solidFill>
              </a:rPr>
              <a:t> </a:t>
            </a:r>
            <a:r>
              <a:rPr lang="en-US" sz="2000" spc="-1" dirty="0" err="1">
                <a:solidFill>
                  <a:srgbClr val="FFFFFF"/>
                </a:solidFill>
              </a:rPr>
              <a:t>werden</a:t>
            </a:r>
            <a:r>
              <a:rPr lang="en-US" sz="2000" spc="-1" dirty="0">
                <a:solidFill>
                  <a:srgbClr val="FFFFFF"/>
                </a:solidFill>
              </a:rPr>
              <a:t> (“</a:t>
            </a:r>
            <a:r>
              <a:rPr lang="en-US" sz="2000" spc="-1" dirty="0" err="1">
                <a:solidFill>
                  <a:srgbClr val="FFFFFF"/>
                </a:solidFill>
              </a:rPr>
              <a:t>Erstellt</a:t>
            </a:r>
            <a:r>
              <a:rPr lang="en-US" sz="2000" spc="-1" dirty="0">
                <a:solidFill>
                  <a:srgbClr val="FFFFFF"/>
                </a:solidFill>
              </a:rPr>
              <a:t> </a:t>
            </a:r>
            <a:r>
              <a:rPr lang="en-US" sz="2000" spc="-1" dirty="0" err="1">
                <a:solidFill>
                  <a:srgbClr val="FFFFFF"/>
                </a:solidFill>
              </a:rPr>
              <a:t>mithilfe</a:t>
            </a:r>
            <a:r>
              <a:rPr lang="en-US" sz="2000" spc="-1" dirty="0">
                <a:solidFill>
                  <a:srgbClr val="FFFFFF"/>
                </a:solidFill>
              </a:rPr>
              <a:t> von </a:t>
            </a:r>
            <a:r>
              <a:rPr lang="en-US" sz="2000" spc="-1" dirty="0" err="1">
                <a:solidFill>
                  <a:srgbClr val="FFFFFF"/>
                </a:solidFill>
              </a:rPr>
              <a:t>ChatGPT</a:t>
            </a:r>
            <a:r>
              <a:rPr lang="en-US" sz="2000" spc="-1" dirty="0">
                <a:solidFill>
                  <a:srgbClr val="FFFFFF"/>
                </a:solidFill>
              </a:rPr>
              <a:t>”).</a:t>
            </a:r>
          </a:p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en-US" sz="2000" b="0" strike="noStrike" spc="-1" dirty="0" err="1" smtClean="0">
                <a:solidFill>
                  <a:srgbClr val="FFFFFF"/>
                </a:solidFill>
                <a:latin typeface="Arial"/>
              </a:rPr>
              <a:t>Verwendete</a:t>
            </a:r>
            <a:r>
              <a:rPr lang="en-US" sz="2000" b="0" strike="noStrike" spc="-1" dirty="0" smtClean="0">
                <a:solidFill>
                  <a:srgbClr val="FFFFFF"/>
                </a:solidFill>
                <a:latin typeface="Arial"/>
              </a:rPr>
              <a:t> KI-Tools </a:t>
            </a:r>
            <a:r>
              <a:rPr lang="en-US" sz="2000" b="0" strike="noStrike" spc="-1" dirty="0" err="1" smtClean="0">
                <a:solidFill>
                  <a:srgbClr val="FFFFFF"/>
                </a:solidFill>
                <a:latin typeface="Arial"/>
              </a:rPr>
              <a:t>müssen</a:t>
            </a:r>
            <a:r>
              <a:rPr lang="en-US" sz="2000" b="0" strike="noStrike" spc="-1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2000" b="0" strike="noStrike" spc="-1" dirty="0" err="1" smtClean="0">
                <a:solidFill>
                  <a:srgbClr val="FFFFFF"/>
                </a:solidFill>
                <a:latin typeface="Arial"/>
              </a:rPr>
              <a:t>im</a:t>
            </a:r>
            <a:r>
              <a:rPr lang="en-US" sz="2000" spc="-1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2000" spc="-1" dirty="0" err="1" smtClean="0">
                <a:solidFill>
                  <a:srgbClr val="FFFFFF"/>
                </a:solidFill>
                <a:latin typeface="Arial"/>
              </a:rPr>
              <a:t>Anhang</a:t>
            </a:r>
            <a:r>
              <a:rPr lang="en-US" sz="2000" spc="-1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2000" spc="-1" dirty="0" err="1" smtClean="0">
                <a:solidFill>
                  <a:srgbClr val="FFFFFF"/>
                </a:solidFill>
                <a:latin typeface="Arial"/>
              </a:rPr>
              <a:t>aufgelistet</a:t>
            </a:r>
            <a:r>
              <a:rPr lang="en-US" sz="2000" spc="-1" dirty="0" smtClean="0">
                <a:solidFill>
                  <a:srgbClr val="FFFFFF"/>
                </a:solidFill>
                <a:latin typeface="Arial"/>
              </a:rPr>
              <a:t>  und die “Prompts” (</a:t>
            </a:r>
            <a:r>
              <a:rPr lang="en-US" sz="2000" spc="-1" dirty="0" err="1" smtClean="0">
                <a:solidFill>
                  <a:srgbClr val="FFFFFF"/>
                </a:solidFill>
                <a:latin typeface="Arial"/>
              </a:rPr>
              <a:t>Befehle</a:t>
            </a:r>
            <a:r>
              <a:rPr lang="en-US" sz="2000" spc="-1" dirty="0" smtClean="0">
                <a:solidFill>
                  <a:srgbClr val="FFFFFF"/>
                </a:solidFill>
                <a:latin typeface="Arial"/>
              </a:rPr>
              <a:t>) in </a:t>
            </a:r>
            <a:r>
              <a:rPr lang="en-US" sz="2000" spc="-1" dirty="0" err="1" smtClean="0">
                <a:solidFill>
                  <a:srgbClr val="FFFFFF"/>
                </a:solidFill>
                <a:latin typeface="Arial"/>
              </a:rPr>
              <a:t>einem</a:t>
            </a:r>
            <a:r>
              <a:rPr lang="en-US" sz="2000" spc="-1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2000" spc="-1" dirty="0" err="1" smtClean="0">
                <a:solidFill>
                  <a:srgbClr val="FFFFFF"/>
                </a:solidFill>
                <a:latin typeface="Arial"/>
              </a:rPr>
              <a:t>Verzeichnis</a:t>
            </a:r>
            <a:r>
              <a:rPr lang="en-US" sz="2000" spc="-1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2000" spc="-1" dirty="0" err="1" smtClean="0">
                <a:solidFill>
                  <a:srgbClr val="FFFFFF"/>
                </a:solidFill>
                <a:latin typeface="Arial"/>
              </a:rPr>
              <a:t>dokumentiert</a:t>
            </a:r>
            <a:r>
              <a:rPr lang="en-US" sz="2000" spc="-1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2000" spc="-1" dirty="0" err="1" smtClean="0">
                <a:solidFill>
                  <a:srgbClr val="FFFFFF"/>
                </a:solidFill>
                <a:latin typeface="Arial"/>
              </a:rPr>
              <a:t>werden</a:t>
            </a:r>
            <a:r>
              <a:rPr lang="en-US" sz="2000" spc="-1" dirty="0" smtClean="0">
                <a:solidFill>
                  <a:srgbClr val="FFFFFF"/>
                </a:solidFill>
                <a:latin typeface="Arial"/>
              </a:rPr>
              <a:t>.</a:t>
            </a:r>
          </a:p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en-US" sz="2000" spc="-1" dirty="0" err="1" smtClean="0">
                <a:solidFill>
                  <a:srgbClr val="FFFFFF"/>
                </a:solidFill>
                <a:latin typeface="Arial"/>
              </a:rPr>
              <a:t>Beispiel</a:t>
            </a:r>
            <a:r>
              <a:rPr lang="en-US" sz="2000" spc="-1" dirty="0" smtClean="0">
                <a:solidFill>
                  <a:srgbClr val="FFFFFF"/>
                </a:solidFill>
                <a:latin typeface="Arial"/>
              </a:rPr>
              <a:t>: </a:t>
            </a:r>
            <a:r>
              <a:rPr lang="de-DE" sz="2000" spc="-1" dirty="0" err="1" smtClean="0">
                <a:solidFill>
                  <a:srgbClr val="FFFFFF"/>
                </a:solidFill>
              </a:rPr>
              <a:t>OpenAI</a:t>
            </a:r>
            <a:r>
              <a:rPr lang="de-DE" sz="2000" spc="-1" dirty="0" smtClean="0">
                <a:solidFill>
                  <a:srgbClr val="FFFFFF"/>
                </a:solidFill>
              </a:rPr>
              <a:t> </a:t>
            </a:r>
            <a:r>
              <a:rPr lang="de-DE" sz="2000" spc="-1" dirty="0">
                <a:solidFill>
                  <a:srgbClr val="FFFFFF"/>
                </a:solidFill>
              </a:rPr>
              <a:t>(2023), </a:t>
            </a:r>
            <a:r>
              <a:rPr lang="de-DE" sz="2000" spc="-1" dirty="0" err="1">
                <a:solidFill>
                  <a:srgbClr val="FFFFFF"/>
                </a:solidFill>
              </a:rPr>
              <a:t>ChatGPT</a:t>
            </a:r>
            <a:r>
              <a:rPr lang="de-DE" sz="2000" spc="-1" dirty="0">
                <a:solidFill>
                  <a:srgbClr val="FFFFFF"/>
                </a:solidFill>
              </a:rPr>
              <a:t> Version 4.0., konsultiert am 04.11.2023, Prompt: „Nenne Empfehlungen für den Einsatz von </a:t>
            </a:r>
            <a:r>
              <a:rPr lang="de-DE" sz="2000" spc="-1" dirty="0" err="1">
                <a:solidFill>
                  <a:srgbClr val="FFFFFF"/>
                </a:solidFill>
              </a:rPr>
              <a:t>ChatGPT</a:t>
            </a:r>
            <a:r>
              <a:rPr lang="de-DE" sz="2000" spc="-1" dirty="0">
                <a:solidFill>
                  <a:srgbClr val="FFFFFF"/>
                </a:solidFill>
              </a:rPr>
              <a:t> in der Schule</a:t>
            </a:r>
            <a:r>
              <a:rPr lang="de-DE" sz="2000" spc="-1" dirty="0" smtClean="0">
                <a:solidFill>
                  <a:srgbClr val="FFFFFF"/>
                </a:solidFill>
              </a:rPr>
              <a:t>“</a:t>
            </a:r>
          </a:p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000" spc="-1" dirty="0" smtClean="0">
                <a:solidFill>
                  <a:srgbClr val="FFFFFF"/>
                </a:solidFill>
                <a:latin typeface="Arial"/>
              </a:rPr>
              <a:t>Es ist absolut davon abzuraten KI-Tools als Quelle für sachliche Infos zu benutzen, da die KI fehlerhaft, lückenhaft oder ungenau sein kann.</a:t>
            </a:r>
            <a:endParaRPr lang="en-US" sz="2000" spc="-1" dirty="0" smtClean="0">
              <a:solidFill>
                <a:srgbClr val="FFFFFF"/>
              </a:solidFill>
              <a:latin typeface="Arial"/>
            </a:endParaRPr>
          </a:p>
          <a:p>
            <a:pPr marL="343080" indent="-342720"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000" spc="-1" dirty="0" smtClean="0">
                <a:solidFill>
                  <a:srgbClr val="FFFFFF"/>
                </a:solidFill>
              </a:rPr>
              <a:t>Werden </a:t>
            </a:r>
            <a:r>
              <a:rPr lang="de-DE" sz="2000" spc="-1" dirty="0">
                <a:solidFill>
                  <a:srgbClr val="FFFFFF"/>
                </a:solidFill>
              </a:rPr>
              <a:t>die Regelungen nicht eingehalten, stellt dieses Verhalten ein Täuschungsversuch nach § 48 </a:t>
            </a:r>
            <a:r>
              <a:rPr lang="de-DE" sz="2000" spc="-1" dirty="0" err="1">
                <a:solidFill>
                  <a:srgbClr val="FFFFFF"/>
                </a:solidFill>
              </a:rPr>
              <a:t>SchulG</a:t>
            </a:r>
            <a:r>
              <a:rPr lang="de-DE" sz="2000" spc="-1" dirty="0">
                <a:solidFill>
                  <a:srgbClr val="FFFFFF"/>
                </a:solidFill>
              </a:rPr>
              <a:t> und §13 abs. 6 APO-</a:t>
            </a:r>
            <a:r>
              <a:rPr lang="de-DE" sz="2000" spc="-1" dirty="0" err="1">
                <a:solidFill>
                  <a:srgbClr val="FFFFFF"/>
                </a:solidFill>
              </a:rPr>
              <a:t>GOSt</a:t>
            </a:r>
            <a:r>
              <a:rPr lang="de-DE" sz="2000" spc="-1" dirty="0">
                <a:solidFill>
                  <a:srgbClr val="FFFFFF"/>
                </a:solidFill>
              </a:rPr>
              <a:t> dar.</a:t>
            </a:r>
            <a:endParaRPr lang="en-US" sz="2000" spc="-1" dirty="0">
              <a:solidFill>
                <a:srgbClr val="FFFFFF"/>
              </a:solidFill>
            </a:endParaRPr>
          </a:p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endParaRPr lang="en-US" sz="2000" spc="-1" dirty="0" smtClean="0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endParaRPr lang="en-US" sz="2000" spc="-1" dirty="0" smtClean="0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endParaRPr lang="en-US" sz="2000" spc="-1" dirty="0" smtClean="0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7" name="Rectangle 2"/>
          <p:cNvSpPr/>
          <p:nvPr/>
        </p:nvSpPr>
        <p:spPr>
          <a:xfrm>
            <a:off x="755640" y="1196640"/>
            <a:ext cx="838800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0" strike="noStrike" spc="-1" dirty="0" smtClean="0">
                <a:solidFill>
                  <a:schemeClr val="bg1"/>
                </a:solidFill>
                <a:latin typeface="Arial"/>
              </a:rPr>
              <a:t>Chat-GPT und weitere KI-Tools</a:t>
            </a:r>
            <a:endParaRPr lang="de-DE" sz="36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1026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40" y="2852936"/>
            <a:ext cx="1795882" cy="183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92555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after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4" dur="1000"/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9" dur="1000"/>
                                        <p:tgtEl>
                                          <p:spTgt spid="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4" dur="1000"/>
                                        <p:tgtEl>
                                          <p:spTgt spid="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9" dur="1000"/>
                                        <p:tgtEl>
                                          <p:spTgt spid="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angle 3"/>
          <p:cNvSpPr txBox="1"/>
          <p:nvPr/>
        </p:nvSpPr>
        <p:spPr>
          <a:xfrm>
            <a:off x="2771640" y="2349000"/>
            <a:ext cx="6095520" cy="43203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85000"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000" b="0" strike="noStrike" spc="-1" dirty="0" smtClean="0">
                <a:solidFill>
                  <a:srgbClr val="FFFFFF"/>
                </a:solidFill>
                <a:latin typeface="Arial"/>
              </a:rPr>
              <a:t>Die Themen sollen nach Möglichkeit so gestellt werden, dass sie nicht ausschließlich mithilfe von KI-Tools erledigt werden können.</a:t>
            </a:r>
          </a:p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000" spc="-1" dirty="0" smtClean="0">
                <a:solidFill>
                  <a:srgbClr val="FFFFFF"/>
                </a:solidFill>
              </a:rPr>
              <a:t>Vorteilhaft </a:t>
            </a:r>
            <a:r>
              <a:rPr lang="de-DE" sz="2000" spc="-1" dirty="0">
                <a:solidFill>
                  <a:srgbClr val="FFFFFF"/>
                </a:solidFill>
              </a:rPr>
              <a:t>sind Aufgaben mit individuellem Charakter bzw. individuellen Bezügen (Wohnortbezug, Experimenten, Versuchsreihen, Datenerhebungen etc.), die auf spezifische Unterrichtssituationen bezogen </a:t>
            </a:r>
            <a:r>
              <a:rPr lang="de-DE" sz="2000" spc="-1" dirty="0" smtClean="0">
                <a:solidFill>
                  <a:srgbClr val="FFFFFF"/>
                </a:solidFill>
              </a:rPr>
              <a:t>sind.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  <a:p>
            <a:pPr marL="343080" indent="-342720"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000" spc="-1" dirty="0" smtClean="0">
                <a:solidFill>
                  <a:srgbClr val="FFFFFF"/>
                </a:solidFill>
              </a:rPr>
              <a:t>Es sind jeweils drei Beratungsgespräche zu führen und die Termine sind unbedingt einzuhalten und zu dokumentieren. Damit wird der Arbeitsprozess dokumentiert und die Selbständigkeit der Erarbeitung nachgewiesen. (Formblatt bitte unterzeichnen lassen)</a:t>
            </a:r>
            <a:endParaRPr lang="en-US" sz="2000" spc="-1" dirty="0">
              <a:solidFill>
                <a:srgbClr val="FFFFFF"/>
              </a:solidFill>
            </a:endParaRPr>
          </a:p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000" spc="-1" dirty="0" smtClean="0">
                <a:solidFill>
                  <a:srgbClr val="FFFFFF"/>
                </a:solidFill>
              </a:rPr>
              <a:t>Zusätzlich kann eine abschließende Präsentation bzw. ein Kolloquium durchgeführt werden, um die Eigenständigkeit der Erarbeitung zu überprüfen.</a:t>
            </a:r>
          </a:p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endParaRPr lang="en-US" sz="2000" spc="-1" dirty="0" smtClean="0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7" name="Rectangle 2"/>
          <p:cNvSpPr/>
          <p:nvPr/>
        </p:nvSpPr>
        <p:spPr>
          <a:xfrm>
            <a:off x="755640" y="1196640"/>
            <a:ext cx="838800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200" b="0" strike="noStrike" spc="-1" dirty="0" smtClean="0">
                <a:solidFill>
                  <a:schemeClr val="bg1"/>
                </a:solidFill>
                <a:latin typeface="Arial"/>
              </a:rPr>
              <a:t>Chat-GPT und weitere KI-Tools - Hinweise</a:t>
            </a:r>
            <a:endParaRPr lang="de-DE" sz="32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1026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40" y="2852936"/>
            <a:ext cx="1795882" cy="183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47629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after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" dur="1000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" dur="1000" fill="hold"/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1000" fill="hold"/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6" dur="1000"/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 Box 7"/>
          <p:cNvSpPr/>
          <p:nvPr/>
        </p:nvSpPr>
        <p:spPr>
          <a:xfrm>
            <a:off x="755640" y="2336400"/>
            <a:ext cx="817344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1100"/>
              </a:spcBef>
            </a:pPr>
            <a:r>
              <a:rPr lang="de-DE" sz="2200" b="1" strike="noStrike" spc="-1">
                <a:solidFill>
                  <a:srgbClr val="FFFFFF"/>
                </a:solidFill>
                <a:latin typeface="Arial"/>
              </a:rPr>
              <a:t>8 - 12 Seiten DIN A4, am Computer verfasst, 1</a:t>
            </a:r>
            <a:r>
              <a:rPr lang="en-US" sz="2200" b="1" strike="noStrike" spc="-1">
                <a:solidFill>
                  <a:srgbClr val="FFFFFF"/>
                </a:solidFill>
                <a:latin typeface="Arial Unicode MS"/>
                <a:ea typeface="Arial Unicode MS"/>
              </a:rPr>
              <a:t>½</a:t>
            </a:r>
            <a:r>
              <a:rPr lang="de-DE" sz="2200" b="1" strike="noStrike" spc="-1">
                <a:solidFill>
                  <a:srgbClr val="FFFFFF"/>
                </a:solidFill>
                <a:latin typeface="Arial"/>
                <a:ea typeface="Arial Unicode MS"/>
              </a:rPr>
              <a:t> zeilig mit normalen Seitenrändern und Schriftgrad 12, gegliedert in</a:t>
            </a:r>
            <a:endParaRPr lang="de-DE" sz="2200" b="0" strike="noStrike" spc="-1">
              <a:latin typeface="Arial"/>
            </a:endParaRPr>
          </a:p>
        </p:txBody>
      </p:sp>
      <p:sp>
        <p:nvSpPr>
          <p:cNvPr id="160" name="Text Box 5"/>
          <p:cNvSpPr/>
          <p:nvPr/>
        </p:nvSpPr>
        <p:spPr>
          <a:xfrm>
            <a:off x="1187640" y="5965560"/>
            <a:ext cx="7357680" cy="882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de-DE" sz="2600" b="1" strike="noStrike" spc="-1">
                <a:solidFill>
                  <a:srgbClr val="FFFFFF"/>
                </a:solidFill>
                <a:latin typeface="Arial"/>
              </a:rPr>
              <a:t>Merkblatt zur formalen Gestaltung der FA: </a:t>
            </a:r>
            <a:r>
              <a:t/>
            </a:r>
            <a:br/>
            <a:r>
              <a:rPr lang="de-DE" sz="2600" b="1" strike="noStrike" spc="-1">
                <a:solidFill>
                  <a:srgbClr val="FFFFFF"/>
                </a:solidFill>
                <a:latin typeface="Arial"/>
              </a:rPr>
              <a:t>Die Vorgaben sind unbedingt einzuhalten!</a:t>
            </a:r>
            <a:endParaRPr lang="de-DE" sz="2600" b="0" strike="noStrike" spc="-1">
              <a:latin typeface="Arial"/>
            </a:endParaRPr>
          </a:p>
        </p:txBody>
      </p:sp>
      <p:sp>
        <p:nvSpPr>
          <p:cNvPr id="161" name="Rectangle 8"/>
          <p:cNvSpPr/>
          <p:nvPr/>
        </p:nvSpPr>
        <p:spPr>
          <a:xfrm>
            <a:off x="2797200" y="3105720"/>
            <a:ext cx="6347880" cy="2997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FFFFFF"/>
              </a:buClr>
              <a:buSzPct val="50000"/>
              <a:buFont typeface="Arial"/>
              <a:buChar char="•"/>
            </a:pPr>
            <a:r>
              <a:rPr lang="de-DE" sz="2200" b="0" strike="noStrike" spc="-1">
                <a:solidFill>
                  <a:srgbClr val="FFFFFF"/>
                </a:solidFill>
                <a:latin typeface="Arial"/>
              </a:rPr>
              <a:t>Deckblatt</a:t>
            </a:r>
            <a:endParaRPr lang="de-DE" sz="22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FFFFFF"/>
              </a:buClr>
              <a:buSzPct val="50000"/>
              <a:buFont typeface="Arial"/>
              <a:buChar char="•"/>
            </a:pPr>
            <a:r>
              <a:rPr lang="de-DE" sz="2200" b="0" strike="noStrike" spc="-1">
                <a:solidFill>
                  <a:srgbClr val="FFFFFF"/>
                </a:solidFill>
                <a:latin typeface="Arial"/>
              </a:rPr>
              <a:t>Inhaltsverzeichnis</a:t>
            </a:r>
            <a:endParaRPr lang="de-DE" sz="22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FFFFFF"/>
              </a:buClr>
              <a:buSzPct val="50000"/>
              <a:buFont typeface="Arial"/>
              <a:buChar char="•"/>
            </a:pPr>
            <a:r>
              <a:rPr lang="de-DE" sz="2200" b="0" strike="noStrike" spc="-1">
                <a:solidFill>
                  <a:srgbClr val="FFFFFF"/>
                </a:solidFill>
                <a:latin typeface="Arial"/>
              </a:rPr>
              <a:t>Textteil</a:t>
            </a:r>
            <a:endParaRPr lang="de-DE" sz="22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FFFFFF"/>
              </a:buClr>
              <a:buSzPct val="50000"/>
              <a:buFont typeface="Arial"/>
              <a:buChar char="•"/>
            </a:pPr>
            <a:r>
              <a:rPr lang="de-DE" sz="2200" b="0" strike="noStrike" spc="-1">
                <a:solidFill>
                  <a:srgbClr val="FFFFFF"/>
                </a:solidFill>
                <a:latin typeface="Arial"/>
              </a:rPr>
              <a:t>Literaturverzeichnis</a:t>
            </a:r>
            <a:endParaRPr lang="de-DE" sz="22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FFFFFF"/>
              </a:buClr>
              <a:buSzPct val="50000"/>
              <a:buFont typeface="Arial"/>
              <a:buChar char="•"/>
            </a:pPr>
            <a:r>
              <a:rPr lang="de-DE" sz="2200" b="0" strike="noStrike" spc="-1">
                <a:solidFill>
                  <a:srgbClr val="FFFFFF"/>
                </a:solidFill>
                <a:latin typeface="Arial"/>
              </a:rPr>
              <a:t>Anhang</a:t>
            </a:r>
            <a:endParaRPr lang="de-DE" sz="22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FFFFFF"/>
              </a:buClr>
              <a:buSzPct val="50000"/>
              <a:buFont typeface="Arial"/>
              <a:buChar char="•"/>
            </a:pPr>
            <a:r>
              <a:rPr lang="de-DE" sz="2200" b="0" strike="noStrike" spc="-1">
                <a:solidFill>
                  <a:srgbClr val="FFFFFF"/>
                </a:solidFill>
                <a:latin typeface="Arial"/>
              </a:rPr>
              <a:t>Erklärung über selbstständige Anfertigung</a:t>
            </a:r>
            <a:endParaRPr lang="de-DE" sz="22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FFFFFF"/>
              </a:buClr>
              <a:buSzPct val="50000"/>
              <a:buFont typeface="Arial"/>
              <a:buChar char="•"/>
            </a:pPr>
            <a:r>
              <a:rPr lang="de-DE" sz="2200" b="0" strike="noStrike" spc="-1">
                <a:solidFill>
                  <a:srgbClr val="FFFFFF"/>
                </a:solidFill>
                <a:latin typeface="Arial"/>
              </a:rPr>
              <a:t>Dokumentation des Arbeitsprozesses</a:t>
            </a:r>
            <a:endParaRPr lang="de-DE" sz="2200" b="0" strike="noStrike" spc="-1">
              <a:latin typeface="Arial"/>
            </a:endParaRPr>
          </a:p>
        </p:txBody>
      </p:sp>
      <p:sp>
        <p:nvSpPr>
          <p:cNvPr id="162" name="Rectangle 2"/>
          <p:cNvSpPr/>
          <p:nvPr/>
        </p:nvSpPr>
        <p:spPr>
          <a:xfrm>
            <a:off x="755640" y="1196640"/>
            <a:ext cx="838800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Umfang und Form</a:t>
            </a:r>
            <a:endParaRPr lang="de-DE" sz="3600" b="0" strike="noStrike" spc="-1">
              <a:latin typeface="Arial"/>
            </a:endParaRPr>
          </a:p>
        </p:txBody>
      </p:sp>
      <p:pic>
        <p:nvPicPr>
          <p:cNvPr id="163" name="Grafik 162"/>
          <p:cNvPicPr/>
          <p:nvPr/>
        </p:nvPicPr>
        <p:blipFill>
          <a:blip r:embed="rId3"/>
          <a:stretch/>
        </p:blipFill>
        <p:spPr>
          <a:xfrm>
            <a:off x="965160" y="3645000"/>
            <a:ext cx="1612800" cy="14479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500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500"/>
                                        <p:tgtEl>
                                          <p:spTgt spid="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9" dur="500"/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4" dur="500"/>
                                        <p:tgtEl>
                                          <p:spTgt spid="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9" dur="500"/>
                                        <p:tgtEl>
                                          <p:spTgt spid="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500" fill="hold"/>
                                        <p:tgtEl>
                                          <p:spTgt spid="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4" dur="500"/>
                                        <p:tgtEl>
                                          <p:spTgt spid="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9" dur="500"/>
                                        <p:tgtEl>
                                          <p:spTgt spid="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Effect">
                      <p:stCondLst>
                        <p:cond delay="indefinite"/>
                      </p:stCondLst>
                      <p:childTnLst>
                        <p:par>
                          <p:cTn id="41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6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 Box 7"/>
          <p:cNvSpPr/>
          <p:nvPr/>
        </p:nvSpPr>
        <p:spPr>
          <a:xfrm>
            <a:off x="1981080" y="2438280"/>
            <a:ext cx="7162560" cy="103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de-DE" sz="2800" b="1" strike="noStrike" spc="-1">
                <a:solidFill>
                  <a:srgbClr val="FFFFFF"/>
                </a:solidFill>
                <a:latin typeface="Arial"/>
              </a:rPr>
              <a:t>Folgende Kriterien werden einbezogen:</a:t>
            </a:r>
            <a:endParaRPr lang="de-DE" sz="2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endParaRPr lang="de-DE" sz="2800" b="0" strike="noStrike" spc="-1">
              <a:latin typeface="Arial"/>
            </a:endParaRPr>
          </a:p>
        </p:txBody>
      </p:sp>
      <p:sp>
        <p:nvSpPr>
          <p:cNvPr id="165" name="Rectangle 3"/>
          <p:cNvSpPr txBox="1"/>
          <p:nvPr/>
        </p:nvSpPr>
        <p:spPr>
          <a:xfrm>
            <a:off x="3348000" y="3429000"/>
            <a:ext cx="6095520" cy="19807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3000" b="0" strike="noStrike" spc="-1">
                <a:solidFill>
                  <a:srgbClr val="FFFFFF"/>
                </a:solidFill>
                <a:latin typeface="Arial"/>
              </a:rPr>
              <a:t>inhaltliche Aspekte</a:t>
            </a:r>
            <a:endParaRPr lang="en-US" sz="30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3000" b="0" strike="noStrike" spc="-1">
                <a:solidFill>
                  <a:srgbClr val="FFFFFF"/>
                </a:solidFill>
                <a:latin typeface="Arial"/>
              </a:rPr>
              <a:t>sprachliche Aspekte</a:t>
            </a:r>
            <a:endParaRPr lang="en-US" sz="30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3000" b="0" strike="noStrike" spc="-1">
                <a:solidFill>
                  <a:srgbClr val="FFFFFF"/>
                </a:solidFill>
                <a:latin typeface="Arial"/>
              </a:rPr>
              <a:t>formale Aspekte</a:t>
            </a:r>
            <a:endParaRPr lang="en-US" sz="3000" b="0" strike="noStrike" spc="-1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lang="en-US" sz="3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6" name="Rectangle 2"/>
          <p:cNvSpPr/>
          <p:nvPr/>
        </p:nvSpPr>
        <p:spPr>
          <a:xfrm>
            <a:off x="755640" y="1196640"/>
            <a:ext cx="838800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Beurteilung und Bewertung</a:t>
            </a:r>
            <a:endParaRPr lang="de-DE" sz="3600" b="0" strike="noStrike" spc="-1">
              <a:latin typeface="Arial"/>
            </a:endParaRPr>
          </a:p>
        </p:txBody>
      </p:sp>
      <p:pic>
        <p:nvPicPr>
          <p:cNvPr id="167" name="Grafik 166"/>
          <p:cNvPicPr/>
          <p:nvPr/>
        </p:nvPicPr>
        <p:blipFill>
          <a:blip r:embed="rId3"/>
          <a:stretch/>
        </p:blipFill>
        <p:spPr>
          <a:xfrm>
            <a:off x="228600" y="3886200"/>
            <a:ext cx="2717640" cy="23115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2"/>
          <p:cNvSpPr txBox="1"/>
          <p:nvPr/>
        </p:nvSpPr>
        <p:spPr>
          <a:xfrm>
            <a:off x="755640" y="1196640"/>
            <a:ext cx="8388000" cy="6386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Vorstellung</a:t>
            </a:r>
            <a:endParaRPr lang="en-US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1" name="Rectangle 3"/>
          <p:cNvSpPr txBox="1"/>
          <p:nvPr/>
        </p:nvSpPr>
        <p:spPr>
          <a:xfrm>
            <a:off x="2771640" y="2277000"/>
            <a:ext cx="6095520" cy="41907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de-DE" sz="2400" b="0" strike="noStrike" spc="-1" dirty="0">
                <a:solidFill>
                  <a:srgbClr val="FFFFFF"/>
                </a:solidFill>
                <a:latin typeface="Arial"/>
              </a:rPr>
              <a:t>Die Facharbeit 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  <a:tabLst>
                <a:tab pos="0" algn="l"/>
              </a:tabLst>
            </a:pPr>
            <a:r>
              <a:rPr lang="de-DE" sz="2000" b="1" strike="noStrike" spc="-1" dirty="0">
                <a:solidFill>
                  <a:srgbClr val="FFFFFF"/>
                </a:solidFill>
              </a:rPr>
              <a:t>ist eine umfangreichere </a:t>
            </a:r>
            <a:r>
              <a:rPr sz="2000" b="1" dirty="0"/>
              <a:t/>
            </a:r>
            <a:br>
              <a:rPr sz="2000" b="1" dirty="0"/>
            </a:br>
            <a:r>
              <a:rPr lang="de-DE" sz="2000" b="1" strike="noStrike" spc="-1" dirty="0">
                <a:solidFill>
                  <a:srgbClr val="FFFFFF"/>
                </a:solidFill>
              </a:rPr>
              <a:t>(8 -12 Seiten) schriftliche Hausaufgabe und </a:t>
            </a:r>
            <a:r>
              <a:rPr lang="de-DE" sz="2000" b="1" u="sng" strike="noStrike" spc="-1" dirty="0">
                <a:solidFill>
                  <a:srgbClr val="FFFFFF"/>
                </a:solidFill>
                <a:uFillTx/>
              </a:rPr>
              <a:t>selbständig</a:t>
            </a:r>
            <a:r>
              <a:rPr lang="de-DE" sz="2000" b="1" strike="noStrike" spc="-1" dirty="0">
                <a:solidFill>
                  <a:srgbClr val="FFFFFF"/>
                </a:solidFill>
              </a:rPr>
              <a:t> zu verfassen.</a:t>
            </a:r>
            <a:endParaRPr lang="en-US" sz="2000" b="1" strike="noStrike" spc="-1" dirty="0">
              <a:solidFill>
                <a:srgbClr val="FFFFFF"/>
              </a:solidFill>
            </a:endParaRPr>
          </a:p>
          <a:p>
            <a:pPr marL="343080" indent="-342720"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  <a:tabLst>
                <a:tab pos="0" algn="l"/>
              </a:tabLst>
            </a:pPr>
            <a:r>
              <a:rPr lang="de-DE" sz="2000" b="1" dirty="0" smtClean="0">
                <a:solidFill>
                  <a:schemeClr val="bg1"/>
                </a:solidFill>
              </a:rPr>
              <a:t>In der Qualifikationsphase wird nach Festlegung durch die Schule eine Klausur durch eine Facharbeit ersetzt. Die Verpflichtung zur Anfertigung einer Facharbeit entfällt bei Belegung eines Projektkurses.</a:t>
            </a:r>
            <a:endParaRPr lang="en-US" sz="2000" spc="-1" dirty="0" smtClean="0">
              <a:solidFill>
                <a:schemeClr val="bg1"/>
              </a:solidFill>
            </a:endParaRPr>
          </a:p>
        </p:txBody>
      </p:sp>
      <p:pic>
        <p:nvPicPr>
          <p:cNvPr id="112" name="Grafik 111"/>
          <p:cNvPicPr/>
          <p:nvPr/>
        </p:nvPicPr>
        <p:blipFill>
          <a:blip r:embed="rId3"/>
          <a:stretch/>
        </p:blipFill>
        <p:spPr>
          <a:xfrm>
            <a:off x="749160" y="3060720"/>
            <a:ext cx="2006640" cy="21337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Rectangle 3"/>
          <p:cNvSpPr txBox="1"/>
          <p:nvPr/>
        </p:nvSpPr>
        <p:spPr>
          <a:xfrm>
            <a:off x="2267640" y="2493000"/>
            <a:ext cx="6781320" cy="3504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800" b="0" strike="noStrike" spc="-1">
                <a:solidFill>
                  <a:srgbClr val="FFFFFF"/>
                </a:solidFill>
                <a:latin typeface="Arial"/>
              </a:rPr>
              <a:t>Die Korrektur erfolgt im Laufe des Halbjahres.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800" b="0" strike="noStrike" spc="-1">
                <a:solidFill>
                  <a:srgbClr val="FFFFFF"/>
                </a:solidFill>
                <a:latin typeface="Arial"/>
              </a:rPr>
              <a:t>Korrektur und Gutachten entsprechen einer Klausur.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80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800" b="0" strike="noStrike" spc="-1">
                <a:solidFill>
                  <a:srgbClr val="FFFFFF"/>
                </a:solidFill>
                <a:latin typeface="Arial"/>
              </a:rPr>
              <a:t>Die Bewertung wird bei der Rückgabe erläutert. Dies geschieht in einem </a:t>
            </a:r>
            <a:r>
              <a:rPr lang="de-DE" sz="2800" b="0" u="sng" strike="noStrike" spc="-1">
                <a:solidFill>
                  <a:srgbClr val="FFFFFF"/>
                </a:solidFill>
                <a:uFillTx/>
                <a:latin typeface="Arial"/>
              </a:rPr>
              <a:t>individuellen</a:t>
            </a:r>
            <a:r>
              <a:rPr lang="de-DE" sz="2800" b="0" strike="noStrike" spc="-1">
                <a:solidFill>
                  <a:srgbClr val="FFFFFF"/>
                </a:solidFill>
                <a:latin typeface="Arial"/>
              </a:rPr>
              <a:t> Gespräch!</a:t>
            </a:r>
            <a:r>
              <a:t/>
            </a:r>
            <a:br/>
            <a:r>
              <a:rPr lang="de-DE" sz="2800" b="0" strike="noStrike" spc="-1">
                <a:solidFill>
                  <a:srgbClr val="FFFFFF"/>
                </a:solidFill>
                <a:latin typeface="Arial"/>
              </a:rPr>
              <a:t> 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9" name="Rectangle 2"/>
          <p:cNvSpPr/>
          <p:nvPr/>
        </p:nvSpPr>
        <p:spPr>
          <a:xfrm>
            <a:off x="755640" y="1196640"/>
            <a:ext cx="838800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Beurteilung und Bewertung</a:t>
            </a:r>
            <a:endParaRPr lang="de-DE" sz="3600" b="0" strike="noStrike" spc="-1">
              <a:latin typeface="Arial"/>
            </a:endParaRPr>
          </a:p>
        </p:txBody>
      </p:sp>
      <p:pic>
        <p:nvPicPr>
          <p:cNvPr id="170" name="Grafik 169"/>
          <p:cNvPicPr/>
          <p:nvPr/>
        </p:nvPicPr>
        <p:blipFill>
          <a:blip r:embed="rId3"/>
          <a:stretch/>
        </p:blipFill>
        <p:spPr>
          <a:xfrm>
            <a:off x="228600" y="3200400"/>
            <a:ext cx="1854360" cy="2286000"/>
          </a:xfrm>
          <a:prstGeom prst="rect">
            <a:avLst/>
          </a:prstGeom>
          <a:ln w="0">
            <a:noFill/>
          </a:ln>
        </p:spPr>
      </p:pic>
      <p:pic>
        <p:nvPicPr>
          <p:cNvPr id="171" name="Grafik 170"/>
          <p:cNvPicPr/>
          <p:nvPr/>
        </p:nvPicPr>
        <p:blipFill>
          <a:blip r:embed="rId4"/>
          <a:stretch/>
        </p:blipFill>
        <p:spPr>
          <a:xfrm>
            <a:off x="7238880" y="5435640"/>
            <a:ext cx="1587600" cy="13971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Rectangle 3"/>
          <p:cNvSpPr txBox="1"/>
          <p:nvPr/>
        </p:nvSpPr>
        <p:spPr>
          <a:xfrm>
            <a:off x="3048120" y="3141000"/>
            <a:ext cx="6095520" cy="29714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72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3600" b="0" strike="noStrike" spc="-1">
                <a:solidFill>
                  <a:srgbClr val="FFFFFF"/>
                </a:solidFill>
                <a:latin typeface="Arial"/>
              </a:rPr>
              <a:t>Themenfindung</a:t>
            </a:r>
            <a:endParaRPr lang="en-US" sz="36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72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3600" b="0" strike="noStrike" spc="-1">
                <a:solidFill>
                  <a:srgbClr val="FFFFFF"/>
                </a:solidFill>
                <a:latin typeface="Arial"/>
              </a:rPr>
              <a:t>Materialsuche</a:t>
            </a:r>
            <a:endParaRPr lang="en-US" sz="36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72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3600" b="0" strike="noStrike" spc="-1">
                <a:solidFill>
                  <a:srgbClr val="FFFFFF"/>
                </a:solidFill>
                <a:latin typeface="Arial"/>
              </a:rPr>
              <a:t>Zeitplanung</a:t>
            </a:r>
            <a:endParaRPr lang="en-US" sz="36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720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3600" b="0" strike="noStrike" spc="-1">
                <a:solidFill>
                  <a:srgbClr val="FFFFFF"/>
                </a:solidFill>
                <a:latin typeface="Arial"/>
              </a:rPr>
              <a:t>Und..........................?</a:t>
            </a:r>
            <a:endParaRPr lang="en-US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3" name="Rectangle 2"/>
          <p:cNvSpPr/>
          <p:nvPr/>
        </p:nvSpPr>
        <p:spPr>
          <a:xfrm>
            <a:off x="755640" y="1196640"/>
            <a:ext cx="838800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Probleme</a:t>
            </a:r>
            <a:endParaRPr lang="de-DE" sz="3600" b="0" strike="noStrike" spc="-1">
              <a:latin typeface="Arial"/>
            </a:endParaRPr>
          </a:p>
        </p:txBody>
      </p:sp>
      <p:pic>
        <p:nvPicPr>
          <p:cNvPr id="174" name="Grafik 173"/>
          <p:cNvPicPr/>
          <p:nvPr/>
        </p:nvPicPr>
        <p:blipFill>
          <a:blip r:embed="rId3"/>
          <a:stretch/>
        </p:blipFill>
        <p:spPr>
          <a:xfrm>
            <a:off x="533520" y="2705040"/>
            <a:ext cx="2514600" cy="23493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0"/>
                      </p:stCondLst>
                      <p:childTnLst>
                        <p:par>
                          <p:cTn id="4" fill="hold" nodeType="after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500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Effect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5" dur="500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Effect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1" dur="500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Effect">
                            <p:stCondLst>
                              <p:cond delay="4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ctangle 3"/>
          <p:cNvSpPr txBox="1"/>
          <p:nvPr/>
        </p:nvSpPr>
        <p:spPr>
          <a:xfrm>
            <a:off x="3048120" y="3573000"/>
            <a:ext cx="6095520" cy="15116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1440"/>
              </a:spcBef>
              <a:tabLst>
                <a:tab pos="0" algn="l"/>
              </a:tabLst>
            </a:pPr>
            <a:r>
              <a:rPr lang="de-DE" sz="7200" b="0" strike="noStrike" spc="-1">
                <a:solidFill>
                  <a:srgbClr val="FFFFFF"/>
                </a:solidFill>
                <a:latin typeface="Arial"/>
              </a:rPr>
              <a:t>Viel Erfolg!</a:t>
            </a:r>
            <a:endParaRPr lang="en-US" sz="7200" b="0" strike="noStrike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76" name="Grafik 175"/>
          <p:cNvPicPr/>
          <p:nvPr/>
        </p:nvPicPr>
        <p:blipFill>
          <a:blip r:embed="rId3"/>
          <a:stretch/>
        </p:blipFill>
        <p:spPr>
          <a:xfrm>
            <a:off x="380880" y="2743200"/>
            <a:ext cx="2286000" cy="31240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 additive="repl">
                                        <p:cTn id="7" dur="2000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 2"/>
          <p:cNvSpPr txBox="1"/>
          <p:nvPr/>
        </p:nvSpPr>
        <p:spPr>
          <a:xfrm>
            <a:off x="755640" y="844200"/>
            <a:ext cx="8159400" cy="11426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Aufgaben und Ziele der Facharbeit </a:t>
            </a:r>
            <a:r>
              <a:rPr lang="de-DE" sz="2800" b="1" strike="noStrike" spc="-1">
                <a:solidFill>
                  <a:srgbClr val="FFFFFF"/>
                </a:solidFill>
                <a:latin typeface="Arial"/>
              </a:rPr>
              <a:t>(nach APO-GOSt)</a:t>
            </a:r>
            <a:endParaRPr lang="en-US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4" name="Rectangle 3"/>
          <p:cNvSpPr txBox="1"/>
          <p:nvPr/>
        </p:nvSpPr>
        <p:spPr>
          <a:xfrm>
            <a:off x="2990520" y="2277000"/>
            <a:ext cx="6153120" cy="42667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  <a:tabLst>
                <a:tab pos="0" algn="l"/>
              </a:tabLst>
            </a:pPr>
            <a:r>
              <a:rPr lang="de-DE" sz="2400" b="0" strike="noStrike" spc="-1" dirty="0" smtClean="0">
                <a:solidFill>
                  <a:srgbClr val="FFFFFF"/>
                </a:solidFill>
                <a:latin typeface="Arial"/>
              </a:rPr>
              <a:t>Die Facharbeit dient zur</a:t>
            </a:r>
            <a:r>
              <a:rPr dirty="0" smtClean="0"/>
              <a:t/>
            </a:r>
            <a:br>
              <a:rPr dirty="0" smtClean="0"/>
            </a:br>
            <a:r>
              <a:rPr lang="de-DE" sz="2400" b="1" strike="noStrike" spc="-1" dirty="0" smtClean="0">
                <a:solidFill>
                  <a:srgbClr val="FFFFFF"/>
                </a:solidFill>
                <a:latin typeface="Arial"/>
              </a:rPr>
              <a:t>Einführung in das selbstständige, wissenschaftspropädeutische Arbeiten und Lernen.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  <a:tabLst>
                <a:tab pos="0" algn="l"/>
              </a:tabLst>
            </a:pPr>
            <a:endParaRPr lang="de-DE" sz="2400" b="1" strike="noStrike" spc="-1" dirty="0" smtClean="0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  <a:tabLst>
                <a:tab pos="0" algn="l"/>
              </a:tabLst>
            </a:pPr>
            <a:r>
              <a:rPr lang="de-DE" sz="2400" b="0" strike="noStrike" spc="-1" dirty="0" smtClean="0">
                <a:solidFill>
                  <a:srgbClr val="FFFFFF"/>
                </a:solidFill>
                <a:latin typeface="Arial"/>
              </a:rPr>
              <a:t>Ziel </a:t>
            </a:r>
            <a:r>
              <a:rPr lang="de-DE" sz="2400" b="0" strike="noStrike" spc="-1" dirty="0">
                <a:solidFill>
                  <a:srgbClr val="FFFFFF"/>
                </a:solidFill>
                <a:latin typeface="Arial"/>
              </a:rPr>
              <a:t>ist zu lernen</a:t>
            </a:r>
            <a:r>
              <a:rPr lang="de-DE" sz="2400" b="0" strike="noStrike" spc="-1" dirty="0" smtClean="0">
                <a:solidFill>
                  <a:srgbClr val="FFFFFF"/>
                </a:solidFill>
                <a:latin typeface="Arial"/>
              </a:rPr>
              <a:t>, </a:t>
            </a:r>
            <a:r>
              <a:rPr lang="de-DE" sz="2400" b="1" strike="noStrike" spc="-1" dirty="0" smtClean="0">
                <a:solidFill>
                  <a:srgbClr val="FFFFFF"/>
                </a:solidFill>
                <a:latin typeface="Arial"/>
              </a:rPr>
              <a:t>was </a:t>
            </a:r>
            <a:r>
              <a:rPr lang="de-DE" sz="2400" b="1" strike="noStrike" spc="-1" dirty="0">
                <a:solidFill>
                  <a:srgbClr val="FFFFFF"/>
                </a:solidFill>
                <a:latin typeface="Arial"/>
              </a:rPr>
              <a:t>eine wissenschaftliche Arbeit ist und wie man sie </a:t>
            </a:r>
            <a:r>
              <a:rPr lang="de-DE" sz="2400" b="1" strike="noStrike" spc="-1" dirty="0" smtClean="0">
                <a:solidFill>
                  <a:srgbClr val="FFFFFF"/>
                </a:solidFill>
                <a:latin typeface="Arial"/>
              </a:rPr>
              <a:t>schreibt.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15" name="Grafik 114"/>
          <p:cNvPicPr/>
          <p:nvPr/>
        </p:nvPicPr>
        <p:blipFill>
          <a:blip r:embed="rId3"/>
          <a:stretch/>
        </p:blipFill>
        <p:spPr>
          <a:xfrm>
            <a:off x="825480" y="3860640"/>
            <a:ext cx="2006640" cy="12319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3"/>
          <p:cNvSpPr txBox="1"/>
          <p:nvPr/>
        </p:nvSpPr>
        <p:spPr>
          <a:xfrm>
            <a:off x="2663280" y="2349000"/>
            <a:ext cx="6480360" cy="4647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9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Zur Facharbeit gehören u.a.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  <a:tabLst>
                <a:tab pos="0" algn="l"/>
              </a:tabLst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Themen- und Materialsuche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  <a:tabLst>
                <a:tab pos="0" algn="l"/>
              </a:tabLst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Selbständigkeit im Umgang mit dem Thema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  <a:tabLst>
                <a:tab pos="0" algn="l"/>
              </a:tabLst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Planung und termingerechte Erledigung des Arbeitsvorhabens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  <a:tabLst>
                <a:tab pos="0" algn="l"/>
              </a:tabLst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Beherrschung fachspezifischer Methoden und Techniken 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  <a:tabLst>
                <a:tab pos="0" algn="l"/>
              </a:tabLst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Auswertung von Materialien 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  <a:tabLst>
                <a:tab pos="0" algn="l"/>
              </a:tabLst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Darstellung in sprachlich und formal angemessener Form 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  <a:tabLst>
                <a:tab pos="0" algn="l"/>
              </a:tabLst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Präsentation der Ergebnisse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7" name="Rectangle 2"/>
          <p:cNvSpPr/>
          <p:nvPr/>
        </p:nvSpPr>
        <p:spPr>
          <a:xfrm>
            <a:off x="755640" y="1196640"/>
            <a:ext cx="838800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Aufgaben und Ziele der Facharbeit</a:t>
            </a:r>
            <a:endParaRPr lang="de-DE" sz="3600" b="0" strike="noStrike" spc="-1">
              <a:latin typeface="Arial"/>
            </a:endParaRPr>
          </a:p>
        </p:txBody>
      </p:sp>
      <p:pic>
        <p:nvPicPr>
          <p:cNvPr id="118" name="Grafik 117"/>
          <p:cNvPicPr/>
          <p:nvPr/>
        </p:nvPicPr>
        <p:blipFill>
          <a:blip r:embed="rId3"/>
          <a:stretch/>
        </p:blipFill>
        <p:spPr>
          <a:xfrm>
            <a:off x="749160" y="2921040"/>
            <a:ext cx="1727280" cy="22096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after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4" dur="1000"/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9" dur="1000"/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4" dur="1000"/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9" dur="1000"/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" dur="1000" fill="hold"/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4" dur="1000"/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 3"/>
          <p:cNvSpPr txBox="1"/>
          <p:nvPr/>
        </p:nvSpPr>
        <p:spPr>
          <a:xfrm>
            <a:off x="2339640" y="2709000"/>
            <a:ext cx="6479640" cy="3657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000" b="1" strike="noStrike" spc="-1" dirty="0" smtClean="0">
                <a:solidFill>
                  <a:srgbClr val="FFFFFF"/>
                </a:solidFill>
                <a:latin typeface="Arial"/>
              </a:rPr>
              <a:t>Die Facharbeit hat den Schwierigkeitsgrad einer Klausur und</a:t>
            </a: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FFFFFF"/>
              </a:buClr>
              <a:buSzPct val="75000"/>
              <a:buFont typeface="Arial"/>
              <a:buChar char="•"/>
            </a:pPr>
            <a:endParaRPr lang="en-US" sz="2800" b="0" strike="noStrike" spc="-1" dirty="0">
              <a:solidFill>
                <a:srgbClr val="FFFFFF"/>
              </a:solidFill>
              <a:latin typeface="Arial"/>
            </a:endParaRPr>
          </a:p>
          <a:p>
            <a:pPr marL="343080" indent="-342720">
              <a:spcBef>
                <a:spcPts val="561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000" b="1" spc="-1" dirty="0">
                <a:solidFill>
                  <a:srgbClr val="FFFFFF"/>
                </a:solidFill>
              </a:rPr>
              <a:t>ersetzt (verbindlich) eine Klausur in der Jahrgangsstufe </a:t>
            </a:r>
            <a:r>
              <a:rPr lang="de-DE" sz="2000" b="1" spc="-1" dirty="0" smtClean="0">
                <a:solidFill>
                  <a:srgbClr val="FFFFFF"/>
                </a:solidFill>
              </a:rPr>
              <a:t>Q1, </a:t>
            </a:r>
            <a:r>
              <a:rPr lang="de-DE" sz="2000" b="1" dirty="0" smtClean="0"/>
              <a:t/>
            </a:r>
            <a:br>
              <a:rPr lang="de-DE" sz="2000" b="1" dirty="0" smtClean="0"/>
            </a:br>
            <a:r>
              <a:rPr lang="de-DE" sz="2000" b="1" spc="-1" dirty="0">
                <a:solidFill>
                  <a:srgbClr val="FFFFFF"/>
                </a:solidFill>
              </a:rPr>
              <a:t>bei uns die 1. Klausur in </a:t>
            </a:r>
            <a:r>
              <a:rPr lang="de-DE" sz="2000" b="1" spc="-1" dirty="0" smtClean="0">
                <a:solidFill>
                  <a:srgbClr val="FFFFFF"/>
                </a:solidFill>
              </a:rPr>
              <a:t>Q1.2</a:t>
            </a:r>
            <a:r>
              <a:rPr lang="de-DE" sz="2000" b="1" spc="-1" dirty="0">
                <a:solidFill>
                  <a:srgbClr val="FFFFFF"/>
                </a:solidFill>
              </a:rPr>
              <a:t>.</a:t>
            </a: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FFFFFF"/>
              </a:buClr>
              <a:buSzPct val="75000"/>
              <a:buFont typeface="Arial"/>
              <a:buChar char="•"/>
            </a:pPr>
            <a:endParaRPr lang="en-US" sz="28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0" name="Rectangle 2"/>
          <p:cNvSpPr/>
          <p:nvPr/>
        </p:nvSpPr>
        <p:spPr>
          <a:xfrm>
            <a:off x="755640" y="1196640"/>
            <a:ext cx="838800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Merkmale der Facharbeit</a:t>
            </a:r>
            <a:endParaRPr lang="de-DE" sz="3600" b="0" strike="noStrike" spc="-1">
              <a:latin typeface="Arial"/>
            </a:endParaRPr>
          </a:p>
        </p:txBody>
      </p:sp>
      <p:pic>
        <p:nvPicPr>
          <p:cNvPr id="121" name="Grafik 120"/>
          <p:cNvPicPr/>
          <p:nvPr/>
        </p:nvPicPr>
        <p:blipFill>
          <a:blip r:embed="rId3"/>
          <a:stretch/>
        </p:blipFill>
        <p:spPr>
          <a:xfrm>
            <a:off x="1041480" y="2768760"/>
            <a:ext cx="1143000" cy="32767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after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" dur="1000"/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3"/>
          <p:cNvSpPr txBox="1"/>
          <p:nvPr/>
        </p:nvSpPr>
        <p:spPr>
          <a:xfrm>
            <a:off x="3012840" y="2565000"/>
            <a:ext cx="6095520" cy="41144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tabLst>
                <a:tab pos="0" algn="l"/>
              </a:tabLst>
            </a:pPr>
            <a:r>
              <a:rPr lang="de-DE" sz="2400" b="1" strike="noStrike" spc="-1">
                <a:solidFill>
                  <a:srgbClr val="FFFFFF"/>
                </a:solidFill>
                <a:latin typeface="Times New Roman"/>
              </a:rPr>
              <a:t>	</a:t>
            </a:r>
            <a:r>
              <a:rPr lang="de-DE" sz="2800" b="1" strike="noStrike" spc="-1">
                <a:solidFill>
                  <a:srgbClr val="FFFFFF"/>
                </a:solidFill>
                <a:latin typeface="Arial"/>
              </a:rPr>
              <a:t>Die Schüler/innen sollen 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FFFFFF"/>
              </a:buClr>
              <a:buSzPct val="75000"/>
              <a:buFont typeface="Arial"/>
              <a:buChar char="•"/>
              <a:tabLst>
                <a:tab pos="0" algn="l"/>
              </a:tabLst>
            </a:pPr>
            <a:r>
              <a:rPr lang="de-DE" sz="2800" b="1" strike="noStrike" spc="-1">
                <a:solidFill>
                  <a:srgbClr val="FFFFFF"/>
                </a:solidFill>
                <a:latin typeface="Arial"/>
              </a:rPr>
              <a:t>selbst Themen oder Themenbereiche vorschlagen.</a:t>
            </a:r>
            <a:r>
              <a:t/>
            </a:r>
            <a:br/>
            <a:r>
              <a:t/>
            </a:r>
            <a:br/>
            <a:r>
              <a:rPr lang="de-DE" sz="2800" b="1" strike="noStrike" spc="-1">
                <a:solidFill>
                  <a:srgbClr val="FFFFFF"/>
                </a:solidFill>
                <a:latin typeface="Arial"/>
              </a:rPr>
              <a:t>Der Fachlehrer</a:t>
            </a:r>
            <a:r>
              <a:rPr lang="de-DE" sz="2400" b="1" strike="noStrike" spc="-1">
                <a:solidFill>
                  <a:srgbClr val="FFFFFF"/>
                </a:solidFill>
                <a:latin typeface="Times New Roman"/>
              </a:rPr>
              <a:t> 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FFFFFF"/>
              </a:buClr>
              <a:buSzPct val="75000"/>
              <a:buFont typeface="Arial"/>
              <a:buChar char="•"/>
              <a:tabLst>
                <a:tab pos="0" algn="l"/>
              </a:tabLst>
            </a:pPr>
            <a:r>
              <a:rPr lang="de-DE" sz="2800" b="1" strike="noStrike" spc="-1">
                <a:solidFill>
                  <a:srgbClr val="FFFFFF"/>
                </a:solidFill>
                <a:latin typeface="Arial"/>
              </a:rPr>
              <a:t>grenzt das Thema ein und legt es in Absprache mit den Schüler/innen fest.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3" name="Rectangle 2"/>
          <p:cNvSpPr/>
          <p:nvPr/>
        </p:nvSpPr>
        <p:spPr>
          <a:xfrm>
            <a:off x="755640" y="1196640"/>
            <a:ext cx="838800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Themensuche und -wahl</a:t>
            </a:r>
            <a:endParaRPr lang="de-DE" sz="3600" b="0" strike="noStrike" spc="-1">
              <a:latin typeface="Arial"/>
            </a:endParaRPr>
          </a:p>
        </p:txBody>
      </p:sp>
      <p:pic>
        <p:nvPicPr>
          <p:cNvPr id="124" name="Grafik 123"/>
          <p:cNvPicPr/>
          <p:nvPr/>
        </p:nvPicPr>
        <p:blipFill>
          <a:blip r:embed="rId3"/>
          <a:stretch/>
        </p:blipFill>
        <p:spPr>
          <a:xfrm>
            <a:off x="825480" y="2273400"/>
            <a:ext cx="2286000" cy="2057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3"/>
          <p:cNvSpPr txBox="1"/>
          <p:nvPr/>
        </p:nvSpPr>
        <p:spPr>
          <a:xfrm>
            <a:off x="3151800" y="2925000"/>
            <a:ext cx="6095520" cy="3504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gemeinsame Oberthemen für mehrere Schüler/innen mit unterschiedlichen Schwerpunkten (z.B. bei einer experimentellen Arbeit in den NW).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neben fachspezifischen auch fächerübergreifende bzw. fächerverbindende Themen.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6" name="Text Box 5"/>
          <p:cNvSpPr/>
          <p:nvPr/>
        </p:nvSpPr>
        <p:spPr>
          <a:xfrm>
            <a:off x="3132000" y="2320560"/>
            <a:ext cx="4047840" cy="486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1301"/>
              </a:spcBef>
            </a:pPr>
            <a:r>
              <a:rPr lang="de-DE" sz="2600" b="1" strike="noStrike" spc="-1">
                <a:solidFill>
                  <a:srgbClr val="FFFFFF"/>
                </a:solidFill>
                <a:latin typeface="Arial"/>
              </a:rPr>
              <a:t>Möglich sind auch</a:t>
            </a:r>
            <a:endParaRPr lang="de-DE" sz="2600" b="0" strike="noStrike" spc="-1">
              <a:latin typeface="Arial"/>
            </a:endParaRPr>
          </a:p>
        </p:txBody>
      </p:sp>
      <p:sp>
        <p:nvSpPr>
          <p:cNvPr id="127" name="Rectangle 2"/>
          <p:cNvSpPr/>
          <p:nvPr/>
        </p:nvSpPr>
        <p:spPr>
          <a:xfrm>
            <a:off x="755640" y="1196640"/>
            <a:ext cx="838800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Themen und Methoden</a:t>
            </a:r>
            <a:endParaRPr lang="de-DE" sz="3600" b="0" strike="noStrike" spc="-1">
              <a:latin typeface="Arial"/>
            </a:endParaRPr>
          </a:p>
        </p:txBody>
      </p:sp>
      <p:pic>
        <p:nvPicPr>
          <p:cNvPr id="128" name="Grafik 127"/>
          <p:cNvPicPr/>
          <p:nvPr/>
        </p:nvPicPr>
        <p:blipFill>
          <a:blip r:embed="rId3"/>
          <a:stretch/>
        </p:blipFill>
        <p:spPr>
          <a:xfrm>
            <a:off x="762120" y="2705040"/>
            <a:ext cx="2247840" cy="20955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after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5" dur="1000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Effect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ctangle 3"/>
          <p:cNvSpPr txBox="1"/>
          <p:nvPr/>
        </p:nvSpPr>
        <p:spPr>
          <a:xfrm>
            <a:off x="2915640" y="2895480"/>
            <a:ext cx="6095520" cy="34560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199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strike="noStrike" spc="-1" dirty="0">
                <a:solidFill>
                  <a:srgbClr val="FFFFFF"/>
                </a:solidFill>
                <a:latin typeface="Arial"/>
              </a:rPr>
              <a:t>aus dem Unterricht erwachsen,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199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strike="noStrike" spc="-1" dirty="0">
                <a:solidFill>
                  <a:srgbClr val="FFFFFF"/>
                </a:solidFill>
                <a:latin typeface="Arial"/>
              </a:rPr>
              <a:t>zum Unterricht zurückführen,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199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strike="noStrike" spc="-1" dirty="0">
                <a:solidFill>
                  <a:srgbClr val="FFFFFF"/>
                </a:solidFill>
                <a:latin typeface="Arial"/>
              </a:rPr>
              <a:t>in den NW experimentellen Charakter haben,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199"/>
              </a:spcBef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spc="-1" dirty="0" smtClean="0">
                <a:solidFill>
                  <a:srgbClr val="FFFFFF"/>
                </a:solidFill>
                <a:latin typeface="Arial"/>
              </a:rPr>
              <a:t>möglichst nicht nur textbasiert sein, sondern individuelle Bezüge und p</a:t>
            </a:r>
            <a:r>
              <a:rPr lang="de-DE" sz="2400" b="0" strike="noStrike" spc="-1" dirty="0" smtClean="0">
                <a:solidFill>
                  <a:srgbClr val="FFFFFF"/>
                </a:solidFill>
                <a:latin typeface="Arial"/>
              </a:rPr>
              <a:t>raktische Anteile haben.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0" name="Text Box 4"/>
          <p:cNvSpPr/>
          <p:nvPr/>
        </p:nvSpPr>
        <p:spPr>
          <a:xfrm>
            <a:off x="2761560" y="2338560"/>
            <a:ext cx="4038120" cy="45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de-DE" sz="2400" b="1" strike="noStrike" spc="-1">
                <a:solidFill>
                  <a:srgbClr val="FFFFFF"/>
                </a:solidFill>
                <a:latin typeface="Arial"/>
              </a:rPr>
              <a:t>Die Themen sollen</a:t>
            </a:r>
            <a:endParaRPr lang="de-DE" sz="2400" b="0" strike="noStrike" spc="-1">
              <a:latin typeface="Arial"/>
            </a:endParaRPr>
          </a:p>
        </p:txBody>
      </p:sp>
      <p:sp>
        <p:nvSpPr>
          <p:cNvPr id="131" name="Rectangle 7"/>
          <p:cNvSpPr/>
          <p:nvPr/>
        </p:nvSpPr>
        <p:spPr>
          <a:xfrm>
            <a:off x="3995640" y="2514600"/>
            <a:ext cx="9143640" cy="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32" name="Picture 6" descr="j0078625"/>
          <p:cNvPicPr/>
          <p:nvPr/>
        </p:nvPicPr>
        <p:blipFill>
          <a:blip r:embed="rId3"/>
          <a:stretch/>
        </p:blipFill>
        <p:spPr>
          <a:xfrm>
            <a:off x="899640" y="2895480"/>
            <a:ext cx="1371240" cy="3123720"/>
          </a:xfrm>
          <a:prstGeom prst="rect">
            <a:avLst/>
          </a:prstGeom>
          <a:ln w="0">
            <a:noFill/>
          </a:ln>
        </p:spPr>
      </p:pic>
      <p:sp>
        <p:nvSpPr>
          <p:cNvPr id="133" name="Rectangle 2"/>
          <p:cNvSpPr/>
          <p:nvPr/>
        </p:nvSpPr>
        <p:spPr>
          <a:xfrm>
            <a:off x="755640" y="1196640"/>
            <a:ext cx="838800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Themen und Methoden</a:t>
            </a:r>
            <a:endParaRPr lang="de-DE" sz="36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4" dur="1000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9" dur="1000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3"/>
          <p:cNvSpPr txBox="1"/>
          <p:nvPr/>
        </p:nvSpPr>
        <p:spPr>
          <a:xfrm>
            <a:off x="2904840" y="2722680"/>
            <a:ext cx="6095520" cy="39841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•"/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in allen LK – bzw. schriftlichen GK- Fächern geschrieben werden.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tabLst>
                <a:tab pos="0" algn="l"/>
              </a:tabLst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	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•"/>
              <a:tabLst>
                <a:tab pos="0" algn="l"/>
              </a:tabLst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Günstig: Anwahl eines Faches mit weniger guten Leistungen in Klausuren, wo mit Arbeitseinsatz ein besseres Ergebnis möglich wäre.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tabLst>
                <a:tab pos="0" algn="l"/>
              </a:tabLst>
            </a:pPr>
            <a:r>
              <a:rPr lang="de-DE" sz="2400" b="0" strike="noStrike" spc="-1">
                <a:solidFill>
                  <a:srgbClr val="FFFFFF"/>
                </a:solidFill>
                <a:latin typeface="Arial"/>
              </a:rPr>
              <a:t>	(Also nicht nur an LK-Fächer denken!)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79"/>
              </a:spcBef>
              <a:tabLst>
                <a:tab pos="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201"/>
              </a:spcBef>
              <a:tabLst>
                <a:tab pos="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5" name="Text Box 4"/>
          <p:cNvSpPr/>
          <p:nvPr/>
        </p:nvSpPr>
        <p:spPr>
          <a:xfrm>
            <a:off x="2627640" y="2339640"/>
            <a:ext cx="5208120" cy="45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de-DE" sz="2400" b="1" strike="noStrike" spc="-1">
                <a:solidFill>
                  <a:srgbClr val="FFFFFF"/>
                </a:solidFill>
                <a:latin typeface="Arial"/>
              </a:rPr>
              <a:t>Die Facharbeit kann</a:t>
            </a:r>
            <a:endParaRPr lang="de-DE" sz="2400" b="0" strike="noStrike" spc="-1">
              <a:latin typeface="Arial"/>
            </a:endParaRPr>
          </a:p>
        </p:txBody>
      </p:sp>
      <p:sp>
        <p:nvSpPr>
          <p:cNvPr id="136" name="Rectangle 2"/>
          <p:cNvSpPr/>
          <p:nvPr/>
        </p:nvSpPr>
        <p:spPr>
          <a:xfrm>
            <a:off x="755640" y="1196640"/>
            <a:ext cx="838800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Arial"/>
              </a:rPr>
              <a:t>Fächer</a:t>
            </a:r>
            <a:endParaRPr lang="de-DE" sz="3600" b="0" strike="noStrike" spc="-1">
              <a:latin typeface="Arial"/>
            </a:endParaRPr>
          </a:p>
        </p:txBody>
      </p:sp>
      <p:pic>
        <p:nvPicPr>
          <p:cNvPr id="137" name="Grafik 136"/>
          <p:cNvPicPr/>
          <p:nvPr/>
        </p:nvPicPr>
        <p:blipFill>
          <a:blip r:embed="rId3"/>
          <a:stretch/>
        </p:blipFill>
        <p:spPr>
          <a:xfrm>
            <a:off x="787320" y="3060720"/>
            <a:ext cx="2057400" cy="23623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4" dur="1000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9" dur="1000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4" dur="1000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840</Words>
  <Application>Microsoft Office PowerPoint</Application>
  <PresentationFormat>Bildschirmpräsentation (4:3)</PresentationFormat>
  <Paragraphs>165</Paragraphs>
  <Slides>22</Slides>
  <Notes>22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22</vt:i4>
      </vt:variant>
    </vt:vector>
  </HeadingPairs>
  <TitlesOfParts>
    <vt:vector size="24" baseType="lpstr">
      <vt:lpstr>Office Theme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ciupka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Facharbeit in der SII</dc:title>
  <dc:creator>Ciupka</dc:creator>
  <cp:lastModifiedBy>BER3</cp:lastModifiedBy>
  <cp:revision>111</cp:revision>
  <cp:lastPrinted>1999-10-13T10:56:08Z</cp:lastPrinted>
  <dcterms:created xsi:type="dcterms:W3CDTF">1999-10-13T10:54:42Z</dcterms:created>
  <dcterms:modified xsi:type="dcterms:W3CDTF">2023-11-21T11:06:56Z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20</vt:i4>
  </property>
  <property fmtid="{D5CDD505-2E9C-101B-9397-08002B2CF9AE}" pid="3" name="PresentationFormat">
    <vt:lpwstr>Bildschirmpräsentation (4:3)</vt:lpwstr>
  </property>
  <property fmtid="{D5CDD505-2E9C-101B-9397-08002B2CF9AE}" pid="4" name="Slides">
    <vt:i4>20</vt:i4>
  </property>
</Properties>
</file>