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wmf" ContentType="image/x-wmf"/>
  <Override PartName="/ppt/media/image8.png" ContentType="image/png"/>
  <Override PartName="/ppt/media/image9.png" ContentType="image/png"/>
  <Override PartName="/ppt/media/image10.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523880" y="1122480"/>
            <a:ext cx="9143640" cy="1106676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8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90" name="PlaceHolder 2"/>
          <p:cNvSpPr>
            <a:spLocks noGrp="1"/>
          </p:cNvSpPr>
          <p:nvPr>
            <p:ph type="body"/>
          </p:nvPr>
        </p:nvSpPr>
        <p:spPr>
          <a:xfrm>
            <a:off x="609480" y="1604520"/>
            <a:ext cx="1097244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93"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1523880" y="1122480"/>
            <a:ext cx="9143640" cy="1106676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97"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98"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99"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01"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102"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03" name="PlaceHolder 4"/>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05"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06"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07" name="PlaceHolder 4"/>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09" name="PlaceHolder 2"/>
          <p:cNvSpPr>
            <a:spLocks noGrp="1"/>
          </p:cNvSpPr>
          <p:nvPr>
            <p:ph type="body"/>
          </p:nvPr>
        </p:nvSpPr>
        <p:spPr>
          <a:xfrm>
            <a:off x="609480" y="160452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10" name="PlaceHolder 3"/>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12"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13"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14"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15" name="PlaceHolder 5"/>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17" name="PlaceHolder 2"/>
          <p:cNvSpPr>
            <a:spLocks noGrp="1"/>
          </p:cNvSpPr>
          <p:nvPr>
            <p:ph type="body"/>
          </p:nvPr>
        </p:nvSpPr>
        <p:spPr>
          <a:xfrm>
            <a:off x="60948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18" name="PlaceHolder 3"/>
          <p:cNvSpPr>
            <a:spLocks noGrp="1"/>
          </p:cNvSpPr>
          <p:nvPr>
            <p:ph type="body"/>
          </p:nvPr>
        </p:nvSpPr>
        <p:spPr>
          <a:xfrm>
            <a:off x="431964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19" name="PlaceHolder 4"/>
          <p:cNvSpPr>
            <a:spLocks noGrp="1"/>
          </p:cNvSpPr>
          <p:nvPr>
            <p:ph type="body"/>
          </p:nvPr>
        </p:nvSpPr>
        <p:spPr>
          <a:xfrm>
            <a:off x="8029800" y="160452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20" name="PlaceHolder 5"/>
          <p:cNvSpPr>
            <a:spLocks noGrp="1"/>
          </p:cNvSpPr>
          <p:nvPr>
            <p:ph type="body"/>
          </p:nvPr>
        </p:nvSpPr>
        <p:spPr>
          <a:xfrm>
            <a:off x="60948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21" name="PlaceHolder 6"/>
          <p:cNvSpPr>
            <a:spLocks noGrp="1"/>
          </p:cNvSpPr>
          <p:nvPr>
            <p:ph type="body"/>
          </p:nvPr>
        </p:nvSpPr>
        <p:spPr>
          <a:xfrm>
            <a:off x="431964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22" name="PlaceHolder 7"/>
          <p:cNvSpPr>
            <a:spLocks noGrp="1"/>
          </p:cNvSpPr>
          <p:nvPr>
            <p:ph type="body"/>
          </p:nvPr>
        </p:nvSpPr>
        <p:spPr>
          <a:xfrm>
            <a:off x="8029800" y="3682080"/>
            <a:ext cx="35330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de-DE"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de-DE"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de-DE"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de-DE"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chorCtr="1">
            <a:noAutofit/>
          </a:bodyPr>
          <a:p>
            <a:pPr algn="ctr">
              <a:lnSpc>
                <a:spcPct val="90000"/>
              </a:lnSpc>
              <a:tabLst>
                <a:tab algn="l" pos="0"/>
              </a:tabLst>
            </a:pPr>
            <a:r>
              <a:rPr b="1" lang="de-DE" sz="6000" spc="-1" strike="noStrike">
                <a:solidFill>
                  <a:srgbClr val="4510f9"/>
                </a:solidFill>
                <a:latin typeface="Calibri Light"/>
              </a:rPr>
              <a:t>Titelmasterformat durch Klicken bearbeiten</a:t>
            </a:r>
            <a:endParaRPr b="0" lang="de-DE"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endParaRPr b="0" lang="de-DE" sz="24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chorCtr="1">
            <a:noAutofit/>
          </a:bodyPr>
          <a:p>
            <a:endParaRPr b="0" lang="de-DE"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tabLst>
                <a:tab algn="l" pos="0"/>
              </a:tabLst>
            </a:pPr>
            <a:fld id="{A433647B-DFC2-46F6-9238-19AAEB960D0D}" type="slidenum">
              <a:rPr b="0" lang="de-DE" sz="1200" spc="-1" strike="noStrike">
                <a:solidFill>
                  <a:srgbClr val="898989"/>
                </a:solidFill>
                <a:latin typeface="Calibri"/>
              </a:rPr>
              <a:t>&lt;Foliennummer&gt;</a:t>
            </a:fld>
            <a:endParaRPr b="0" lang="de-DE"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2800" spc="-1" strike="noStrike">
                <a:solidFill>
                  <a:srgbClr val="000000"/>
                </a:solidFill>
                <a:latin typeface="Calibri"/>
              </a:rPr>
              <a:t>Format des Gliederungstextes durch Klicken bearbeiten</a:t>
            </a:r>
            <a:endParaRPr b="0" lang="de-DE"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de-DE" sz="2000" spc="-1" strike="noStrike">
                <a:solidFill>
                  <a:srgbClr val="000000"/>
                </a:solidFill>
                <a:latin typeface="Calibri"/>
              </a:rPr>
              <a:t>Zweite Gliederungsebene</a:t>
            </a:r>
            <a:endParaRPr b="0" lang="de-DE"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Calibri"/>
              </a:rPr>
              <a:t>Dritte Gliederungsebene</a:t>
            </a:r>
            <a:endParaRPr b="0" lang="de-DE"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Calibri"/>
              </a:rPr>
              <a:t>Vierte Gliederungsebene</a:t>
            </a:r>
            <a:endParaRPr b="0" lang="de-DE"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Calibri"/>
              </a:rPr>
              <a:t>Fünfte Gliederungsebene</a:t>
            </a:r>
            <a:endParaRPr b="0" lang="de-DE"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Calibri"/>
              </a:rPr>
              <a:t>Sechste Gliederungsebene</a:t>
            </a:r>
            <a:endParaRPr b="0" lang="de-DE"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Calibri"/>
              </a:rPr>
              <a:t>Siebte Gliederungsebene</a:t>
            </a:r>
            <a:endParaRPr b="0" lang="de-D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9090360" cy="1325160"/>
          </a:xfrm>
          <a:prstGeom prst="rect">
            <a:avLst/>
          </a:prstGeom>
        </p:spPr>
        <p:txBody>
          <a:bodyPr anchor="ctr">
            <a:noAutofit/>
          </a:bodyPr>
          <a:p>
            <a:pPr>
              <a:lnSpc>
                <a:spcPct val="90000"/>
              </a:lnSpc>
              <a:tabLst>
                <a:tab algn="l" pos="0"/>
              </a:tabLst>
            </a:pPr>
            <a:r>
              <a:rPr b="1" lang="de-DE" sz="3200" spc="-1" strike="noStrike">
                <a:solidFill>
                  <a:srgbClr val="4510f9"/>
                </a:solidFill>
                <a:latin typeface="Calibri Light"/>
              </a:rPr>
              <a:t>Titelmasterformat durch Klicken bearbeiten</a:t>
            </a:r>
            <a:endParaRPr b="0" lang="de-DE" sz="3200" spc="-1" strike="noStrike">
              <a:solidFill>
                <a:srgbClr val="000000"/>
              </a:solidFill>
              <a:latin typeface="Calibri"/>
            </a:endParaRPr>
          </a:p>
        </p:txBody>
      </p:sp>
      <p:sp>
        <p:nvSpPr>
          <p:cNvPr id="42" name="PlaceHolder 2"/>
          <p:cNvSpPr>
            <a:spLocks noGrp="1"/>
          </p:cNvSpPr>
          <p:nvPr>
            <p:ph type="body"/>
          </p:nvPr>
        </p:nvSpPr>
        <p:spPr>
          <a:xfrm>
            <a:off x="884520" y="184788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Formatvorlagen des Textmasters bearbeiten</a:t>
            </a:r>
            <a:endParaRPr b="0" lang="de-DE"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de-DE" sz="2400" spc="-1" strike="noStrike">
                <a:solidFill>
                  <a:srgbClr val="000000"/>
                </a:solidFill>
                <a:latin typeface="Calibri"/>
              </a:rPr>
              <a:t>Zweite Ebene</a:t>
            </a:r>
            <a:endParaRPr b="0" lang="de-DE"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de-DE" sz="2000" spc="-1" strike="noStrike">
                <a:solidFill>
                  <a:srgbClr val="000000"/>
                </a:solidFill>
                <a:latin typeface="Calibri"/>
              </a:rPr>
              <a:t>Dritte Ebene</a:t>
            </a:r>
            <a:endParaRPr b="0" lang="de-DE"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de-DE" sz="1800" spc="-1" strike="noStrike">
                <a:solidFill>
                  <a:srgbClr val="000000"/>
                </a:solidFill>
                <a:latin typeface="Calibri"/>
              </a:rPr>
              <a:t>Vierte Ebene</a:t>
            </a:r>
            <a:endParaRPr b="0" lang="de-DE"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de-DE" sz="1800" spc="-1" strike="noStrike">
                <a:solidFill>
                  <a:srgbClr val="000000"/>
                </a:solidFill>
                <a:latin typeface="Calibri"/>
              </a:rPr>
              <a:t>Fünfte Ebene</a:t>
            </a:r>
            <a:endParaRPr b="0" lang="de-DE"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endParaRPr b="0" lang="de-DE" sz="24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chorCtr="1">
            <a:noAutofit/>
          </a:bodyPr>
          <a:p>
            <a:endParaRPr b="0" lang="de-DE"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tabLst>
                <a:tab algn="l" pos="0"/>
              </a:tabLst>
            </a:pPr>
            <a:fld id="{92934713-04FD-403B-9384-6676F923FC47}" type="slidenum">
              <a:rPr b="0" lang="de-DE" sz="1200" spc="-1" strike="noStrike">
                <a:solidFill>
                  <a:srgbClr val="898989"/>
                </a:solidFill>
                <a:latin typeface="Calibri"/>
              </a:rPr>
              <a:t>&lt;Foliennummer&gt;</a:t>
            </a:fld>
            <a:endParaRPr b="0" lang="de-DE"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838080" y="6356520"/>
            <a:ext cx="2742840" cy="364680"/>
          </a:xfrm>
          <a:prstGeom prst="rect">
            <a:avLst/>
          </a:prstGeom>
        </p:spPr>
        <p:txBody>
          <a:bodyPr anchor="ctr">
            <a:noAutofit/>
          </a:bodyPr>
          <a:p>
            <a:endParaRPr b="0" lang="de-DE" sz="2400" spc="-1" strike="noStrike">
              <a:latin typeface="Times New Roman"/>
            </a:endParaRPr>
          </a:p>
        </p:txBody>
      </p:sp>
      <p:sp>
        <p:nvSpPr>
          <p:cNvPr id="83" name="PlaceHolder 2"/>
          <p:cNvSpPr>
            <a:spLocks noGrp="1"/>
          </p:cNvSpPr>
          <p:nvPr>
            <p:ph type="ftr"/>
          </p:nvPr>
        </p:nvSpPr>
        <p:spPr>
          <a:xfrm>
            <a:off x="4038480" y="6356520"/>
            <a:ext cx="4114440" cy="364680"/>
          </a:xfrm>
          <a:prstGeom prst="rect">
            <a:avLst/>
          </a:prstGeom>
        </p:spPr>
        <p:txBody>
          <a:bodyPr anchor="ctr" anchorCtr="1">
            <a:noAutofit/>
          </a:bodyPr>
          <a:p>
            <a:endParaRPr b="0" lang="de-DE" sz="2400" spc="-1" strike="noStrike">
              <a:latin typeface="Times New Roman"/>
            </a:endParaRPr>
          </a:p>
        </p:txBody>
      </p:sp>
      <p:sp>
        <p:nvSpPr>
          <p:cNvPr id="84"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tabLst>
                <a:tab algn="l" pos="0"/>
              </a:tabLst>
            </a:pPr>
            <a:fld id="{E5C8161A-E34C-4345-9F1D-25CDD22E0B68}" type="slidenum">
              <a:rPr b="0" lang="de-DE" sz="1200" spc="-1" strike="noStrike">
                <a:solidFill>
                  <a:srgbClr val="898989"/>
                </a:solidFill>
                <a:latin typeface="Calibri"/>
              </a:rPr>
              <a:t>&lt;Foliennummer&gt;</a:t>
            </a:fld>
            <a:endParaRPr b="0" lang="de-DE" sz="1200" spc="-1" strike="noStrike">
              <a:latin typeface="Times New Roman"/>
            </a:endParaRPr>
          </a:p>
        </p:txBody>
      </p:sp>
      <p:sp>
        <p:nvSpPr>
          <p:cNvPr id="85"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de-DE" sz="1800" spc="-1" strike="noStrike">
                <a:solidFill>
                  <a:srgbClr val="000000"/>
                </a:solidFill>
                <a:latin typeface="Calibri"/>
              </a:rPr>
              <a:t>Format des Titeltextes durch Klicken bearbeiten</a:t>
            </a:r>
            <a:endParaRPr b="0" lang="de-DE" sz="1800" spc="-1" strike="noStrike">
              <a:solidFill>
                <a:srgbClr val="000000"/>
              </a:solidFill>
              <a:latin typeface="Calibri"/>
            </a:endParaRPr>
          </a:p>
        </p:txBody>
      </p:sp>
      <p:sp>
        <p:nvSpPr>
          <p:cNvPr id="8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2800" spc="-1" strike="noStrike">
                <a:solidFill>
                  <a:srgbClr val="000000"/>
                </a:solidFill>
                <a:latin typeface="Calibri"/>
              </a:rPr>
              <a:t>Format des Gliederungstextes durch Klicken bearbeiten</a:t>
            </a:r>
            <a:endParaRPr b="0" lang="de-DE"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de-DE" sz="2000" spc="-1" strike="noStrike">
                <a:solidFill>
                  <a:srgbClr val="000000"/>
                </a:solidFill>
                <a:latin typeface="Calibri"/>
              </a:rPr>
              <a:t>Zweite Gliederungsebene</a:t>
            </a:r>
            <a:endParaRPr b="0" lang="de-DE"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Calibri"/>
              </a:rPr>
              <a:t>Dritte Gliederungsebene</a:t>
            </a:r>
            <a:endParaRPr b="0" lang="de-DE"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Calibri"/>
              </a:rPr>
              <a:t>Vierte Gliederungsebene</a:t>
            </a:r>
            <a:endParaRPr b="0" lang="de-DE"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Calibri"/>
              </a:rPr>
              <a:t>Fünfte Gliederungsebene</a:t>
            </a:r>
            <a:endParaRPr b="0" lang="de-DE"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Calibri"/>
              </a:rPr>
              <a:t>Sechste Gliederungsebene</a:t>
            </a:r>
            <a:endParaRPr b="0" lang="de-DE"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Calibri"/>
              </a:rPr>
              <a:t>Siebte Gliederungsebene</a:t>
            </a:r>
            <a:endParaRPr b="0" lang="de-D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hyperlink" Target="http://joelbuechli.ch/wp-content/uploads/Chemie-Kopie1.jpg" TargetMode="External"/><Relationship Id="rId2" Type="http://schemas.openxmlformats.org/officeDocument/2006/relationships/hyperlink" Target="http://joelbuechli.ch/wp-content/uploads/Chemie-Kopie1.jpg" TargetMode="External"/><Relationship Id="rId3" Type="http://schemas.openxmlformats.org/officeDocument/2006/relationships/hyperlink" Target="http://joelbuechli.ch/wp-content/uploads/Chemie-Kopie1.jpg" TargetMode="External"/><Relationship Id="rId4" Type="http://schemas.openxmlformats.org/officeDocument/2006/relationships/hyperlink" Target="http://s2.pptde.com/store/data/001183807_1-08ba5bc5548e81ffd2b979cde9408417.png" TargetMode="External"/><Relationship Id="rId5" Type="http://schemas.openxmlformats.org/officeDocument/2006/relationships/hyperlink" Target="http://www.toonsup.com/users/k/kplx/notfall_120223_145156.jpg" TargetMode="External"/><Relationship Id="rId6" Type="http://schemas.openxmlformats.org/officeDocument/2006/relationships/hyperlink" Target="https://www.vorlagen.de/media/22227/if72oQBA0j.png" TargetMode="External"/><Relationship Id="rId7" Type="http://schemas.openxmlformats.org/officeDocument/2006/relationships/hyperlink" Target="https://de.toonpool.com/user/195/files/deponie_2210565.jpg" TargetMode="External"/><Relationship Id="rId8" Type="http://schemas.openxmlformats.org/officeDocument/2006/relationships/hyperlink" Target="https://www.bgetem.de/medien-service/medienankuendigungen/karikaturen-arbeitssicherheit-auf-heitere-art/image" TargetMode="External"/><Relationship Id="rId9" Type="http://schemas.openxmlformats.org/officeDocument/2006/relationships/hyperlink" Target="http://static.ronorp.net/media/forum/topics/634mbxli7x65u4zmyvjj.jpg" TargetMode="External"/><Relationship Id="rId10"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itel 1"/>
          <p:cNvSpPr txBox="1"/>
          <p:nvPr/>
        </p:nvSpPr>
        <p:spPr>
          <a:xfrm>
            <a:off x="1523880" y="291960"/>
            <a:ext cx="8151480" cy="1032480"/>
          </a:xfrm>
          <a:prstGeom prst="rect">
            <a:avLst/>
          </a:prstGeom>
          <a:noFill/>
          <a:ln w="0">
            <a:noFill/>
          </a:ln>
        </p:spPr>
        <p:txBody>
          <a:bodyPr anchor="b" anchorCtr="1">
            <a:noAutofit/>
          </a:bodyPr>
          <a:p>
            <a:pPr algn="ctr">
              <a:lnSpc>
                <a:spcPct val="90000"/>
              </a:lnSpc>
              <a:tabLst>
                <a:tab algn="l" pos="0"/>
              </a:tabLst>
            </a:pPr>
            <a:r>
              <a:rPr b="1" lang="de-DE" sz="3200" spc="-1" strike="noStrike">
                <a:solidFill>
                  <a:srgbClr val="4510f9"/>
                </a:solidFill>
                <a:latin typeface="Calibri Light"/>
              </a:rPr>
              <a:t>Unterweisung Gefahrstoffe</a:t>
            </a:r>
            <a:br/>
            <a:endParaRPr b="0" lang="de-DE" sz="3200" spc="-1" strike="noStrike">
              <a:solidFill>
                <a:srgbClr val="000000"/>
              </a:solidFill>
              <a:latin typeface="Calibri"/>
            </a:endParaRPr>
          </a:p>
        </p:txBody>
      </p:sp>
      <p:pic>
        <p:nvPicPr>
          <p:cNvPr id="124" name="Grafik 3" descr=""/>
          <p:cNvPicPr/>
          <p:nvPr/>
        </p:nvPicPr>
        <p:blipFill>
          <a:blip r:embed="rId1"/>
          <a:stretch/>
        </p:blipFill>
        <p:spPr>
          <a:xfrm>
            <a:off x="2166840" y="1547280"/>
            <a:ext cx="6865560" cy="48531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itel 1"/>
          <p:cNvSpPr txBox="1"/>
          <p:nvPr/>
        </p:nvSpPr>
        <p:spPr>
          <a:xfrm>
            <a:off x="838080" y="365040"/>
            <a:ext cx="9090360" cy="718200"/>
          </a:xfrm>
          <a:prstGeom prst="rect">
            <a:avLst/>
          </a:prstGeom>
          <a:noFill/>
          <a:ln w="0">
            <a:noFill/>
          </a:ln>
        </p:spPr>
        <p:txBody>
          <a:bodyPr anchor="ctr">
            <a:noAutofit/>
          </a:bodyPr>
          <a:p>
            <a:pPr>
              <a:lnSpc>
                <a:spcPct val="90000"/>
              </a:lnSpc>
              <a:tabLst>
                <a:tab algn="l" pos="0"/>
              </a:tabLst>
            </a:pPr>
            <a:r>
              <a:rPr b="1" lang="de-DE" sz="3200" spc="-1" strike="noStrike">
                <a:solidFill>
                  <a:srgbClr val="4510f9"/>
                </a:solidFill>
                <a:latin typeface="Calibri Light"/>
              </a:rPr>
              <a:t>6. Gefährdungsbeurteilung</a:t>
            </a:r>
            <a:endParaRPr b="0" lang="de-DE" sz="3200" spc="-1" strike="noStrike">
              <a:solidFill>
                <a:srgbClr val="000000"/>
              </a:solidFill>
              <a:latin typeface="Calibri"/>
            </a:endParaRPr>
          </a:p>
        </p:txBody>
      </p:sp>
      <p:sp>
        <p:nvSpPr>
          <p:cNvPr id="147" name="Inhaltsplatzhalter 2"/>
          <p:cNvSpPr txBox="1"/>
          <p:nvPr/>
        </p:nvSpPr>
        <p:spPr>
          <a:xfrm>
            <a:off x="592560" y="1083600"/>
            <a:ext cx="10806840" cy="5115240"/>
          </a:xfrm>
          <a:prstGeom prst="rect">
            <a:avLst/>
          </a:prstGeom>
          <a:noFill/>
          <a:ln w="0">
            <a:noFill/>
          </a:ln>
        </p:spPr>
        <p:txBody>
          <a:bodyPr>
            <a:normAutofit/>
          </a:bodyPr>
          <a:p>
            <a:pPr>
              <a:lnSpc>
                <a:spcPct val="150000"/>
              </a:lnSpc>
              <a:spcBef>
                <a:spcPts val="1001"/>
              </a:spcBef>
              <a:tabLst>
                <a:tab algn="l" pos="0"/>
              </a:tabLst>
            </a:pPr>
            <a:r>
              <a:rPr b="0" lang="de-DE" sz="2800" spc="-1" strike="noStrike">
                <a:solidFill>
                  <a:srgbClr val="000000"/>
                </a:solidFill>
                <a:latin typeface="Calibri"/>
              </a:rPr>
              <a:t>Die Durchführung einer Tätigkeit mit gefährlichen Stoffen bzw. Zubereitungen oder bei der derartige Stoffe bzw. Zubereitungen entstehen oder auftreten, bedarf der Zustimmung der Schulleitung und ist erst dann zulässig, wenn vorab eine Gefährdungsbeurteilung nach § 6 der Gefahrstoffverordnung durch den Lehrer vorgenommen wird.</a:t>
            </a:r>
            <a:endParaRPr b="0" lang="de-DE" sz="2800" spc="-1" strike="noStrike">
              <a:solidFill>
                <a:srgbClr val="000000"/>
              </a:solidFill>
              <a:latin typeface="Calibri"/>
            </a:endParaRPr>
          </a:p>
          <a:p>
            <a:pPr>
              <a:lnSpc>
                <a:spcPct val="150000"/>
              </a:lnSpc>
              <a:spcBef>
                <a:spcPts val="1001"/>
              </a:spcBef>
              <a:tabLst>
                <a:tab algn="l" pos="0"/>
              </a:tabLst>
            </a:pPr>
            <a:r>
              <a:rPr b="0" lang="de-DE" sz="2800" spc="-1" strike="noStrike">
                <a:solidFill>
                  <a:srgbClr val="000000"/>
                </a:solidFill>
                <a:latin typeface="Calibri"/>
              </a:rPr>
              <a:t>Sofern die Gefährdungsbeurteilung durchgeführt und schriftlich dokumentiert wird, erteilt der Schulleiter die generelle Erlaubnis zur Durchführung dieser Tätigkeit.    (siehe Anhang 1)</a:t>
            </a:r>
            <a:endParaRPr b="0" lang="de-DE" sz="2800" spc="-1" strike="noStrike">
              <a:solidFill>
                <a:srgbClr val="000000"/>
              </a:solidFill>
              <a:latin typeface="Calibri"/>
            </a:endParaRPr>
          </a:p>
          <a:p>
            <a:pPr>
              <a:lnSpc>
                <a:spcPct val="150000"/>
              </a:lnSpc>
              <a:spcBef>
                <a:spcPts val="1001"/>
              </a:spcBef>
              <a:tabLst>
                <a:tab algn="l" pos="0"/>
              </a:tabLst>
            </a:pPr>
            <a:endParaRPr b="0" lang="de-DE" sz="2800" spc="-1" strike="noStrike">
              <a:solidFill>
                <a:srgbClr val="000000"/>
              </a:solidFill>
              <a:latin typeface="Calibri"/>
            </a:endParaRPr>
          </a:p>
          <a:p>
            <a:pPr>
              <a:lnSpc>
                <a:spcPct val="90000"/>
              </a:lnSpc>
              <a:spcBef>
                <a:spcPts val="1001"/>
              </a:spcBef>
              <a:tabLst>
                <a:tab algn="l" pos="0"/>
              </a:tabLst>
            </a:pPr>
            <a:endParaRPr b="0" lang="de-DE" sz="2800" spc="-1" strike="noStrike">
              <a:solidFill>
                <a:srgbClr val="000000"/>
              </a:solidFill>
              <a:latin typeface="Calibri"/>
            </a:endParaRPr>
          </a:p>
          <a:p>
            <a:pPr>
              <a:lnSpc>
                <a:spcPct val="90000"/>
              </a:lnSpc>
              <a:spcBef>
                <a:spcPts val="1001"/>
              </a:spcBef>
              <a:tabLst>
                <a:tab algn="l" pos="0"/>
              </a:tabLst>
            </a:pPr>
            <a:endParaRPr b="0" lang="de-DE" sz="2800" spc="-1" strike="noStrike">
              <a:solidFill>
                <a:srgbClr val="000000"/>
              </a:solidFill>
              <a:latin typeface="Calibri"/>
            </a:endParaRPr>
          </a:p>
          <a:p>
            <a:pPr>
              <a:lnSpc>
                <a:spcPct val="90000"/>
              </a:lnSpc>
              <a:spcBef>
                <a:spcPts val="1001"/>
              </a:spcBef>
              <a:tabLst>
                <a:tab algn="l" pos="0"/>
              </a:tabLst>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Grafik 2" descr=""/>
          <p:cNvPicPr/>
          <p:nvPr/>
        </p:nvPicPr>
        <p:blipFill>
          <a:blip r:embed="rId1"/>
          <a:stretch/>
        </p:blipFill>
        <p:spPr>
          <a:xfrm>
            <a:off x="738360" y="169200"/>
            <a:ext cx="4086360" cy="6518880"/>
          </a:xfrm>
          <a:prstGeom prst="rect">
            <a:avLst/>
          </a:prstGeom>
          <a:ln w="0">
            <a:noFill/>
          </a:ln>
        </p:spPr>
      </p:pic>
      <p:sp>
        <p:nvSpPr>
          <p:cNvPr id="149" name="Textfeld 3"/>
          <p:cNvSpPr/>
          <p:nvPr/>
        </p:nvSpPr>
        <p:spPr>
          <a:xfrm>
            <a:off x="5571000" y="1300680"/>
            <a:ext cx="5740200" cy="4782960"/>
          </a:xfrm>
          <a:prstGeom prst="rect">
            <a:avLst/>
          </a:prstGeom>
          <a:noFill/>
          <a:ln w="0">
            <a:noFill/>
          </a:ln>
        </p:spPr>
        <p:style>
          <a:lnRef idx="0"/>
          <a:fillRef idx="0"/>
          <a:effectRef idx="0"/>
          <a:fontRef idx="minor"/>
        </p:style>
        <p:txBody>
          <a:bodyPr lIns="90000" rIns="90000" tIns="45000" bIns="45000">
            <a:spAutoFit/>
          </a:bodyPr>
          <a:p>
            <a:pPr marL="457200" indent="-456840">
              <a:lnSpc>
                <a:spcPct val="100000"/>
              </a:lnSpc>
              <a:buClr>
                <a:srgbClr val="000000"/>
              </a:buClr>
              <a:buFont typeface="Arial"/>
              <a:buChar char="•"/>
            </a:pPr>
            <a:r>
              <a:rPr b="0" lang="de-DE" sz="2800" spc="-1" strike="noStrike">
                <a:solidFill>
                  <a:srgbClr val="000000"/>
                </a:solidFill>
                <a:latin typeface="Calibri"/>
              </a:rPr>
              <a:t>zu finden im chemietreff </a:t>
            </a:r>
            <a:r>
              <a:rPr b="0" lang="de-DE" sz="2800" spc="-1" strike="noStrike">
                <a:solidFill>
                  <a:srgbClr val="000000"/>
                </a:solidFill>
                <a:latin typeface="Wingdings 3"/>
              </a:rPr>
              <a:t></a:t>
            </a:r>
            <a:r>
              <a:rPr b="0" lang="de-DE" sz="2800" spc="-1" strike="noStrike">
                <a:solidFill>
                  <a:srgbClr val="000000"/>
                </a:solidFill>
                <a:latin typeface="Calibri"/>
              </a:rPr>
              <a:t> Gefahrstoffe </a:t>
            </a:r>
            <a:r>
              <a:rPr b="0" lang="de-DE" sz="2800" spc="-1" strike="noStrike">
                <a:solidFill>
                  <a:srgbClr val="000000"/>
                </a:solidFill>
                <a:latin typeface="Wingdings 3"/>
              </a:rPr>
              <a:t></a:t>
            </a:r>
            <a:r>
              <a:rPr b="0" lang="de-DE" sz="2800" spc="-1" strike="noStrike">
                <a:solidFill>
                  <a:srgbClr val="000000"/>
                </a:solidFill>
                <a:latin typeface="Calibri"/>
              </a:rPr>
              <a:t> Download </a:t>
            </a:r>
            <a:r>
              <a:rPr b="0" lang="de-DE" sz="2800" spc="-1" strike="noStrike">
                <a:solidFill>
                  <a:srgbClr val="000000"/>
                </a:solidFill>
                <a:latin typeface="Wingdings 3"/>
              </a:rPr>
              <a:t></a:t>
            </a:r>
            <a:r>
              <a:rPr b="0" lang="de-DE" sz="2800" spc="-1" strike="noStrike">
                <a:solidFill>
                  <a:srgbClr val="000000"/>
                </a:solidFill>
                <a:latin typeface="Calibri"/>
              </a:rPr>
              <a:t>  Gefährdungsbeurteilung nach GHS - Musterformular oder Gefährdungsbeurteilung nach GHS - Musterformular mit Anlagen neu </a:t>
            </a:r>
            <a:endParaRPr b="0" lang="de-DE" sz="2800" spc="-1" strike="noStrike">
              <a:latin typeface="Arial"/>
            </a:endParaRPr>
          </a:p>
          <a:p>
            <a:pPr>
              <a:lnSpc>
                <a:spcPct val="100000"/>
              </a:lnSpc>
            </a:pPr>
            <a:r>
              <a:rPr b="0" lang="de-DE" sz="2800" spc="-1" strike="noStrike">
                <a:solidFill>
                  <a:srgbClr val="000000"/>
                </a:solidFill>
                <a:latin typeface="Calibri"/>
              </a:rPr>
              <a:t>     </a:t>
            </a:r>
            <a:r>
              <a:rPr b="0" lang="de-DE" sz="2800" spc="-1" strike="noStrike">
                <a:solidFill>
                  <a:srgbClr val="000000"/>
                </a:solidFill>
                <a:latin typeface="Calibri"/>
              </a:rPr>
              <a:t>ausfüllbare PDF-Datei,bereitgestellt </a:t>
            </a:r>
            <a:endParaRPr b="0" lang="de-DE" sz="2800" spc="-1" strike="noStrike">
              <a:latin typeface="Arial"/>
            </a:endParaRPr>
          </a:p>
          <a:p>
            <a:pPr>
              <a:lnSpc>
                <a:spcPct val="100000"/>
              </a:lnSpc>
            </a:pPr>
            <a:r>
              <a:rPr b="0" lang="de-DE" sz="2800" spc="-1" strike="noStrike">
                <a:solidFill>
                  <a:srgbClr val="000000"/>
                </a:solidFill>
                <a:latin typeface="Calibri"/>
              </a:rPr>
              <a:t>     </a:t>
            </a:r>
            <a:r>
              <a:rPr b="0" lang="de-DE" sz="2800" spc="-1" strike="noStrike">
                <a:solidFill>
                  <a:srgbClr val="000000"/>
                </a:solidFill>
                <a:latin typeface="Calibri"/>
              </a:rPr>
              <a:t>von Matthias Wiese</a:t>
            </a:r>
            <a:endParaRPr b="0" lang="de-DE" sz="2800" spc="-1" strike="noStrike">
              <a:latin typeface="Arial"/>
            </a:endParaRPr>
          </a:p>
          <a:p>
            <a:pPr>
              <a:lnSpc>
                <a:spcPct val="100000"/>
              </a:lnSpc>
            </a:pPr>
            <a:endParaRPr b="0" lang="de-DE" sz="2800" spc="-1" strike="noStrike">
              <a:latin typeface="Arial"/>
            </a:endParaRPr>
          </a:p>
          <a:p>
            <a:pPr marL="457200" indent="-456840">
              <a:lnSpc>
                <a:spcPct val="100000"/>
              </a:lnSpc>
              <a:buClr>
                <a:srgbClr val="000000"/>
              </a:buClr>
              <a:buFont typeface="Arial"/>
              <a:buChar char="•"/>
            </a:pPr>
            <a:r>
              <a:rPr b="0" lang="de-DE" sz="2800" spc="-1" strike="noStrike">
                <a:solidFill>
                  <a:srgbClr val="000000"/>
                </a:solidFill>
                <a:latin typeface="Calibri"/>
              </a:rPr>
              <a:t>Andere Vorlagen sind natürlich auch erlaubt!</a:t>
            </a:r>
            <a:endParaRPr b="0" lang="de-DE"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itel 1"/>
          <p:cNvSpPr txBox="1"/>
          <p:nvPr/>
        </p:nvSpPr>
        <p:spPr>
          <a:xfrm>
            <a:off x="838080" y="365040"/>
            <a:ext cx="9090360" cy="819720"/>
          </a:xfrm>
          <a:prstGeom prst="rect">
            <a:avLst/>
          </a:prstGeom>
          <a:noFill/>
          <a:ln w="0">
            <a:noFill/>
          </a:ln>
        </p:spPr>
        <p:txBody>
          <a:bodyPr anchor="ctr">
            <a:noAutofit/>
          </a:bodyPr>
          <a:p>
            <a:pPr>
              <a:lnSpc>
                <a:spcPct val="90000"/>
              </a:lnSpc>
              <a:tabLst>
                <a:tab algn="l" pos="0"/>
              </a:tabLst>
            </a:pPr>
            <a:r>
              <a:rPr b="1" lang="de-DE" sz="3200" spc="-1" strike="noStrike">
                <a:solidFill>
                  <a:srgbClr val="4510f9"/>
                </a:solidFill>
                <a:latin typeface="Calibri Light"/>
              </a:rPr>
              <a:t>6. Substitutionsprüfung</a:t>
            </a:r>
            <a:endParaRPr b="0" lang="de-DE" sz="3200" spc="-1" strike="noStrike">
              <a:solidFill>
                <a:srgbClr val="000000"/>
              </a:solidFill>
              <a:latin typeface="Calibri"/>
            </a:endParaRPr>
          </a:p>
        </p:txBody>
      </p:sp>
      <p:pic>
        <p:nvPicPr>
          <p:cNvPr id="151" name="Grafik 3" descr=""/>
          <p:cNvPicPr/>
          <p:nvPr/>
        </p:nvPicPr>
        <p:blipFill>
          <a:blip r:embed="rId1"/>
          <a:stretch/>
        </p:blipFill>
        <p:spPr>
          <a:xfrm>
            <a:off x="428400" y="1573200"/>
            <a:ext cx="11412000" cy="3015360"/>
          </a:xfrm>
          <a:prstGeom prst="rect">
            <a:avLst/>
          </a:prstGeom>
          <a:ln w="0">
            <a:noFill/>
          </a:ln>
        </p:spPr>
      </p:pic>
      <p:sp>
        <p:nvSpPr>
          <p:cNvPr id="152" name="Textfeld 4"/>
          <p:cNvSpPr/>
          <p:nvPr/>
        </p:nvSpPr>
        <p:spPr>
          <a:xfrm>
            <a:off x="668880" y="5655600"/>
            <a:ext cx="969408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de-DE" sz="1800" spc="-1" strike="noStrike">
                <a:solidFill>
                  <a:srgbClr val="000000"/>
                </a:solidFill>
                <a:latin typeface="Calibri"/>
              </a:rPr>
              <a:t>RISU-BK: I-3.2.6;  Hilfen TRGS600</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itel 1"/>
          <p:cNvSpPr txBox="1"/>
          <p:nvPr/>
        </p:nvSpPr>
        <p:spPr>
          <a:xfrm>
            <a:off x="838080" y="365040"/>
            <a:ext cx="9090360" cy="718200"/>
          </a:xfrm>
          <a:prstGeom prst="rect">
            <a:avLst/>
          </a:prstGeom>
          <a:noFill/>
          <a:ln w="0">
            <a:noFill/>
          </a:ln>
        </p:spPr>
        <p:txBody>
          <a:bodyPr anchor="ctr">
            <a:noAutofit/>
          </a:bodyPr>
          <a:p>
            <a:pPr>
              <a:lnSpc>
                <a:spcPct val="90000"/>
              </a:lnSpc>
              <a:tabLst>
                <a:tab algn="l" pos="0"/>
              </a:tabLst>
            </a:pPr>
            <a:r>
              <a:rPr b="1" lang="de-DE" sz="3200" spc="-1" strike="noStrike">
                <a:solidFill>
                  <a:srgbClr val="4510f9"/>
                </a:solidFill>
                <a:latin typeface="Calibri Light"/>
              </a:rPr>
              <a:t>6. Umgang mit Gefahrstoffen</a:t>
            </a:r>
            <a:endParaRPr b="0" lang="de-DE" sz="3200" spc="-1" strike="noStrike">
              <a:solidFill>
                <a:srgbClr val="000000"/>
              </a:solidFill>
              <a:latin typeface="Calibri"/>
            </a:endParaRPr>
          </a:p>
        </p:txBody>
      </p:sp>
      <p:sp>
        <p:nvSpPr>
          <p:cNvPr id="154" name="Inhaltsplatzhalter 2"/>
          <p:cNvSpPr txBox="1"/>
          <p:nvPr/>
        </p:nvSpPr>
        <p:spPr>
          <a:xfrm>
            <a:off x="884520" y="1083600"/>
            <a:ext cx="10968480" cy="5115240"/>
          </a:xfrm>
          <a:prstGeom prst="rect">
            <a:avLst/>
          </a:prstGeom>
          <a:noFill/>
          <a:ln w="0">
            <a:noFill/>
          </a:ln>
        </p:spPr>
        <p:txBody>
          <a:bodyPr>
            <a:normAutofit/>
          </a:bodyPr>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Es ist zu prüfen, ob Ersatzstoffe eingesetzt werden können.</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Ersatzstoffe sind zu verwenden.</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Sicherheits- und Schutzmaßnahmen sind vorzubereiten.</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Die Entsorgung der Entstehungsstoffe und der evtl. Reste der Ausgangsstoffe ist zu bedenken.</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Die Lehrerin/der Lehrer muss bestehende Umgangs- und Beschäftigungsbeschränkungen für Schülerinnen/Schüler und Schwangere beachten.</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Die Gefährlichkeit von Stoffen und Zubereitungen, muss ermittelt werden.</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itel 1"/>
          <p:cNvSpPr txBox="1"/>
          <p:nvPr/>
        </p:nvSpPr>
        <p:spPr>
          <a:xfrm>
            <a:off x="838080" y="365040"/>
            <a:ext cx="9090360" cy="802800"/>
          </a:xfrm>
          <a:prstGeom prst="rect">
            <a:avLst/>
          </a:prstGeom>
          <a:noFill/>
          <a:ln w="0">
            <a:noFill/>
          </a:ln>
        </p:spPr>
        <p:txBody>
          <a:bodyPr anchor="ctr">
            <a:normAutofit/>
          </a:bodyPr>
          <a:p>
            <a:pPr>
              <a:lnSpc>
                <a:spcPct val="90000"/>
              </a:lnSpc>
              <a:tabLst>
                <a:tab algn="l" pos="0"/>
              </a:tabLst>
            </a:pPr>
            <a:r>
              <a:rPr b="1" lang="de-DE" sz="3200" spc="-1" strike="noStrike">
                <a:solidFill>
                  <a:srgbClr val="4510f9"/>
                </a:solidFill>
                <a:latin typeface="Calibri Light"/>
              </a:rPr>
              <a:t>7. Kennzeichnung von Gebinden</a:t>
            </a:r>
            <a:endParaRPr b="0" lang="de-DE" sz="3200" spc="-1" strike="noStrike">
              <a:solidFill>
                <a:srgbClr val="000000"/>
              </a:solidFill>
              <a:latin typeface="Calibri"/>
            </a:endParaRPr>
          </a:p>
        </p:txBody>
      </p:sp>
      <p:sp>
        <p:nvSpPr>
          <p:cNvPr id="156" name="Inhaltsplatzhalter 2"/>
          <p:cNvSpPr txBox="1"/>
          <p:nvPr/>
        </p:nvSpPr>
        <p:spPr>
          <a:xfrm>
            <a:off x="884520" y="1354680"/>
            <a:ext cx="10515240" cy="4844160"/>
          </a:xfrm>
          <a:prstGeom prst="rect">
            <a:avLst/>
          </a:prstGeom>
          <a:noFill/>
          <a:ln w="0">
            <a:noFill/>
          </a:ln>
        </p:spPr>
        <p:txBody>
          <a:bodyPr>
            <a:normAutofit/>
          </a:bodyPr>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Gebinde sind vom Hersteller meist ordnungsgemäß beschriftet</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Kennzeichnungspflicht für Lebensmittel: </a:t>
            </a:r>
            <a:r>
              <a:rPr b="1" lang="de-DE" sz="2800" spc="-1" strike="noStrike">
                <a:solidFill>
                  <a:srgbClr val="ff0000"/>
                </a:solidFill>
                <a:latin typeface="Calibri"/>
              </a:rPr>
              <a:t>Nicht zum Verzehr geeignet!</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selbst hergestellte Gemische müssen vorschriftsmäßig gekennzeichnet werden </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itel 1"/>
          <p:cNvSpPr txBox="1"/>
          <p:nvPr/>
        </p:nvSpPr>
        <p:spPr>
          <a:xfrm>
            <a:off x="838080" y="365040"/>
            <a:ext cx="9090360" cy="684360"/>
          </a:xfrm>
          <a:prstGeom prst="rect">
            <a:avLst/>
          </a:prstGeom>
          <a:noFill/>
          <a:ln w="0">
            <a:noFill/>
          </a:ln>
        </p:spPr>
        <p:txBody>
          <a:bodyPr anchor="ctr">
            <a:noAutofit/>
          </a:bodyPr>
          <a:p>
            <a:pPr>
              <a:lnSpc>
                <a:spcPct val="90000"/>
              </a:lnSpc>
              <a:tabLst>
                <a:tab algn="l" pos="0"/>
              </a:tabLst>
            </a:pPr>
            <a:r>
              <a:rPr b="1" lang="de-DE" sz="3200" spc="-1" strike="noStrike">
                <a:solidFill>
                  <a:srgbClr val="4510f9"/>
                </a:solidFill>
                <a:latin typeface="Calibri Light"/>
              </a:rPr>
              <a:t>8. Reinigung und Entsorgung</a:t>
            </a:r>
            <a:endParaRPr b="0" lang="de-DE" sz="3200" spc="-1" strike="noStrike">
              <a:solidFill>
                <a:srgbClr val="000000"/>
              </a:solidFill>
              <a:latin typeface="Calibri"/>
            </a:endParaRPr>
          </a:p>
        </p:txBody>
      </p:sp>
      <p:sp>
        <p:nvSpPr>
          <p:cNvPr id="158" name="Inhaltsplatzhalter 2"/>
          <p:cNvSpPr txBox="1"/>
          <p:nvPr/>
        </p:nvSpPr>
        <p:spPr>
          <a:xfrm>
            <a:off x="376560" y="1049760"/>
            <a:ext cx="6362640" cy="4910400"/>
          </a:xfrm>
          <a:prstGeom prst="rect">
            <a:avLst/>
          </a:prstGeom>
          <a:noFill/>
          <a:ln w="0">
            <a:noFill/>
          </a:ln>
        </p:spPr>
        <p:txBody>
          <a:bodyPr>
            <a:normAutofit/>
          </a:bodyPr>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Beim Experimentieren Minimierungsgebot beachten!</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Vorgesehene Sammelbehältnisse nutzen (auch diese müssen ordnungsgemäß beschriftet werden)!</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Am Ende des Schuljahres erfolgt die Entsorgung durch den Schulträger.</a:t>
            </a:r>
            <a:endParaRPr b="0" lang="de-DE" sz="2800" spc="-1" strike="noStrike">
              <a:solidFill>
                <a:srgbClr val="000000"/>
              </a:solidFill>
              <a:latin typeface="Calibri"/>
            </a:endParaRPr>
          </a:p>
        </p:txBody>
      </p:sp>
      <p:pic>
        <p:nvPicPr>
          <p:cNvPr id="159" name="Grafik 3" descr=""/>
          <p:cNvPicPr/>
          <p:nvPr/>
        </p:nvPicPr>
        <p:blipFill>
          <a:blip r:embed="rId1"/>
          <a:stretch/>
        </p:blipFill>
        <p:spPr>
          <a:xfrm>
            <a:off x="6949080" y="1245600"/>
            <a:ext cx="4762080" cy="47145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itel 1"/>
          <p:cNvSpPr txBox="1"/>
          <p:nvPr/>
        </p:nvSpPr>
        <p:spPr>
          <a:xfrm>
            <a:off x="838080" y="365040"/>
            <a:ext cx="9090360" cy="718200"/>
          </a:xfrm>
          <a:prstGeom prst="rect">
            <a:avLst/>
          </a:prstGeom>
          <a:noFill/>
          <a:ln w="0">
            <a:noFill/>
          </a:ln>
        </p:spPr>
        <p:txBody>
          <a:bodyPr anchor="ctr">
            <a:noAutofit/>
          </a:bodyPr>
          <a:p>
            <a:pPr>
              <a:lnSpc>
                <a:spcPct val="90000"/>
              </a:lnSpc>
              <a:tabLst>
                <a:tab algn="l" pos="0"/>
              </a:tabLst>
            </a:pPr>
            <a:r>
              <a:rPr b="1" lang="de-DE" sz="3200" spc="-1" strike="noStrike">
                <a:solidFill>
                  <a:srgbClr val="4510f9"/>
                </a:solidFill>
                <a:latin typeface="Calibri Light"/>
              </a:rPr>
              <a:t>8. Reinigung und Entsorgung</a:t>
            </a:r>
            <a:endParaRPr b="0" lang="de-DE" sz="3200" spc="-1" strike="noStrike">
              <a:solidFill>
                <a:srgbClr val="000000"/>
              </a:solidFill>
              <a:latin typeface="Calibri"/>
            </a:endParaRPr>
          </a:p>
        </p:txBody>
      </p:sp>
      <p:sp>
        <p:nvSpPr>
          <p:cNvPr id="161" name="Inhaltsplatzhalter 2"/>
          <p:cNvSpPr txBox="1"/>
          <p:nvPr/>
        </p:nvSpPr>
        <p:spPr>
          <a:xfrm>
            <a:off x="884520" y="1287000"/>
            <a:ext cx="10515240" cy="4911840"/>
          </a:xfrm>
          <a:prstGeom prst="rect">
            <a:avLst/>
          </a:prstGeom>
          <a:noFill/>
          <a:ln w="0">
            <a:noFill/>
          </a:ln>
        </p:spPr>
        <p:txBody>
          <a:bodyPr>
            <a:noAutofit/>
          </a:bodyPr>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Die Arbeitsplätze von Schülerinnen/Schüler und Lehrerinnen/Lehrer - auch in den Vorbereitungsräumen - sind sauber und aufgeräumt zu hinterlassen, insbesondere so, dass die Sicherheit von Personen und Sachen nicht gefährdet ist.</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Verschüttete, verspritzte Gefahrstoffe, Zubereitungen und Reaktionsprodukte, die Gefahrstoffe enthalten</a:t>
            </a:r>
            <a:endParaRPr b="0" lang="de-DE" sz="2800" spc="-1" strike="noStrike">
              <a:solidFill>
                <a:srgbClr val="000000"/>
              </a:solidFill>
              <a:latin typeface="Calibri"/>
            </a:endParaRPr>
          </a:p>
          <a:p>
            <a:pPr>
              <a:lnSpc>
                <a:spcPct val="90000"/>
              </a:lnSpc>
              <a:spcBef>
                <a:spcPts val="1001"/>
              </a:spcBef>
              <a:tabLst>
                <a:tab algn="l" pos="0"/>
              </a:tabLst>
            </a:pPr>
            <a:r>
              <a:rPr b="0" lang="de-DE" sz="2800" spc="-1" strike="noStrike">
                <a:solidFill>
                  <a:srgbClr val="000000"/>
                </a:solidFill>
                <a:latin typeface="Calibri"/>
              </a:rPr>
              <a:t>   </a:t>
            </a:r>
            <a:r>
              <a:rPr b="0" lang="de-DE" sz="2800" spc="-1" strike="noStrike">
                <a:solidFill>
                  <a:srgbClr val="000000"/>
                </a:solidFill>
                <a:latin typeface="Calibri"/>
              </a:rPr>
              <a:t>sind gemäß dem örtlichen Entsorgungskonzept</a:t>
            </a:r>
            <a:endParaRPr b="0" lang="de-DE" sz="2800" spc="-1" strike="noStrike">
              <a:solidFill>
                <a:srgbClr val="000000"/>
              </a:solidFill>
              <a:latin typeface="Calibri"/>
            </a:endParaRPr>
          </a:p>
          <a:p>
            <a:pPr>
              <a:lnSpc>
                <a:spcPct val="90000"/>
              </a:lnSpc>
              <a:spcBef>
                <a:spcPts val="1001"/>
              </a:spcBef>
              <a:tabLst>
                <a:tab algn="l" pos="0"/>
              </a:tabLst>
            </a:pPr>
            <a:r>
              <a:rPr b="0" lang="de-DE" sz="2800" spc="-1" strike="noStrike">
                <a:solidFill>
                  <a:srgbClr val="000000"/>
                </a:solidFill>
                <a:latin typeface="Calibri"/>
              </a:rPr>
              <a:t>   </a:t>
            </a:r>
            <a:r>
              <a:rPr b="0" lang="de-DE" sz="2800" spc="-1" strike="noStrike">
                <a:solidFill>
                  <a:srgbClr val="000000"/>
                </a:solidFill>
                <a:latin typeface="Calibri"/>
              </a:rPr>
              <a:t>zu sammeln und/oder zu entsorgen. </a:t>
            </a:r>
            <a:endParaRPr b="0" lang="de-DE" sz="2800" spc="-1" strike="noStrike">
              <a:solidFill>
                <a:srgbClr val="000000"/>
              </a:solidFill>
              <a:latin typeface="Calibri"/>
            </a:endParaRPr>
          </a:p>
          <a:p>
            <a:pPr>
              <a:lnSpc>
                <a:spcPct val="90000"/>
              </a:lnSpc>
              <a:spcBef>
                <a:spcPts val="1001"/>
              </a:spcBef>
              <a:tabLst>
                <a:tab algn="l" pos="0"/>
              </a:tabLst>
            </a:pPr>
            <a:endParaRPr b="0" lang="de-DE" sz="2800" spc="-1" strike="noStrike">
              <a:solidFill>
                <a:srgbClr val="000000"/>
              </a:solidFill>
              <a:latin typeface="Calibri"/>
            </a:endParaRPr>
          </a:p>
        </p:txBody>
      </p:sp>
      <p:pic>
        <p:nvPicPr>
          <p:cNvPr id="162" name="Grafik 4" descr=""/>
          <p:cNvPicPr/>
          <p:nvPr/>
        </p:nvPicPr>
        <p:blipFill>
          <a:blip r:embed="rId1"/>
          <a:stretch/>
        </p:blipFill>
        <p:spPr>
          <a:xfrm>
            <a:off x="8156160" y="3560400"/>
            <a:ext cx="3381120" cy="29332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itel 1"/>
          <p:cNvSpPr txBox="1"/>
          <p:nvPr/>
        </p:nvSpPr>
        <p:spPr>
          <a:xfrm>
            <a:off x="660240" y="394200"/>
            <a:ext cx="9143640" cy="401400"/>
          </a:xfrm>
          <a:prstGeom prst="rect">
            <a:avLst/>
          </a:prstGeom>
          <a:noFill/>
          <a:ln w="0">
            <a:noFill/>
          </a:ln>
        </p:spPr>
        <p:txBody>
          <a:bodyPr anchor="b" anchorCtr="1">
            <a:normAutofit/>
          </a:bodyPr>
          <a:p>
            <a:pPr algn="ctr">
              <a:lnSpc>
                <a:spcPct val="90000"/>
              </a:lnSpc>
              <a:tabLst>
                <a:tab algn="l" pos="0"/>
              </a:tabLst>
            </a:pPr>
            <a:r>
              <a:rPr b="1" lang="de-DE" sz="1800" spc="-1" strike="noStrike">
                <a:solidFill>
                  <a:srgbClr val="4510f9"/>
                </a:solidFill>
                <a:latin typeface="Calibri Light"/>
              </a:rPr>
              <a:t>Bild- und Quellenverzeichnis</a:t>
            </a:r>
            <a:endParaRPr b="0" lang="de-DE" sz="1800" spc="-1" strike="noStrike">
              <a:solidFill>
                <a:srgbClr val="000000"/>
              </a:solidFill>
              <a:latin typeface="Calibri"/>
            </a:endParaRPr>
          </a:p>
        </p:txBody>
      </p:sp>
      <p:sp>
        <p:nvSpPr>
          <p:cNvPr id="164" name="Textfeld 3"/>
          <p:cNvSpPr/>
          <p:nvPr/>
        </p:nvSpPr>
        <p:spPr>
          <a:xfrm>
            <a:off x="457200" y="1371600"/>
            <a:ext cx="11209680" cy="3656520"/>
          </a:xfrm>
          <a:prstGeom prst="rect">
            <a:avLst/>
          </a:prstGeom>
          <a:noFill/>
          <a:ln w="0">
            <a:noFill/>
          </a:ln>
        </p:spPr>
        <p:style>
          <a:lnRef idx="0"/>
          <a:fillRef idx="0"/>
          <a:effectRef idx="0"/>
          <a:fontRef idx="minor"/>
        </p:style>
        <p:txBody>
          <a:bodyPr lIns="90000" rIns="90000" tIns="45000" bIns="45000">
            <a:spAutoFit/>
          </a:bodyPr>
          <a:p>
            <a:pPr marL="285840" indent="-285480">
              <a:lnSpc>
                <a:spcPct val="100000"/>
              </a:lnSpc>
              <a:buClr>
                <a:srgbClr val="000000"/>
              </a:buClr>
              <a:buFont typeface="Arial"/>
              <a:buChar char="•"/>
            </a:pPr>
            <a:r>
              <a:rPr b="0" lang="de-DE" sz="1800" spc="-1" strike="noStrike" u="sng">
                <a:solidFill>
                  <a:srgbClr val="0563c1"/>
                </a:solidFill>
                <a:uFillTx/>
                <a:latin typeface="Calibri"/>
                <a:hlinkClick r:id="rId1"/>
              </a:rPr>
              <a:t>RISU NRW</a:t>
            </a:r>
            <a:endParaRPr b="0" lang="de-DE" sz="1800" spc="-1" strike="noStrike">
              <a:latin typeface="Arial"/>
            </a:endParaRPr>
          </a:p>
          <a:p>
            <a:pPr marL="285840" indent="-285480">
              <a:lnSpc>
                <a:spcPct val="100000"/>
              </a:lnSpc>
              <a:buClr>
                <a:srgbClr val="000000"/>
              </a:buClr>
              <a:buFont typeface="Arial"/>
              <a:buChar char="•"/>
            </a:pPr>
            <a:r>
              <a:rPr b="0" lang="de-DE" sz="1800" spc="-1" strike="noStrike" u="sng">
                <a:solidFill>
                  <a:srgbClr val="0563c1"/>
                </a:solidFill>
                <a:uFillTx/>
                <a:latin typeface="Calibri"/>
                <a:hlinkClick r:id="rId2"/>
              </a:rPr>
              <a:t>RISU - BK</a:t>
            </a:r>
            <a:endParaRPr b="0" lang="de-DE" sz="1800" spc="-1" strike="noStrike">
              <a:latin typeface="Arial"/>
            </a:endParaRPr>
          </a:p>
          <a:p>
            <a:pPr marL="285840" indent="-285480">
              <a:lnSpc>
                <a:spcPct val="100000"/>
              </a:lnSpc>
              <a:buClr>
                <a:srgbClr val="000000"/>
              </a:buClr>
              <a:buFont typeface="Arial"/>
              <a:buChar char="•"/>
            </a:pPr>
            <a:r>
              <a:rPr b="0" lang="de-DE" sz="1800" spc="-1" strike="noStrike" u="sng">
                <a:solidFill>
                  <a:srgbClr val="0563c1"/>
                </a:solidFill>
                <a:uFillTx/>
                <a:latin typeface="Calibri"/>
                <a:hlinkClick r:id="rId3"/>
              </a:rPr>
              <a:t>http://joelbuechli.ch/wp-content/uploads/Chemie-Kopie1.jpg</a:t>
            </a:r>
            <a:endParaRPr b="0" lang="de-DE" sz="1800" spc="-1" strike="noStrike">
              <a:latin typeface="Arial"/>
            </a:endParaRPr>
          </a:p>
          <a:p>
            <a:pPr>
              <a:lnSpc>
                <a:spcPct val="100000"/>
              </a:lnSpc>
            </a:pPr>
            <a:endParaRPr b="0" lang="de-DE" sz="1800" spc="-1" strike="noStrike">
              <a:latin typeface="Arial"/>
            </a:endParaRPr>
          </a:p>
          <a:p>
            <a:pPr marL="285840" indent="-285480">
              <a:lnSpc>
                <a:spcPct val="100000"/>
              </a:lnSpc>
              <a:buClr>
                <a:srgbClr val="000000"/>
              </a:buClr>
              <a:buFont typeface="Arial"/>
              <a:buChar char="•"/>
            </a:pPr>
            <a:r>
              <a:rPr b="0" lang="de-DE" sz="1800" spc="-1" strike="noStrike" u="sng">
                <a:solidFill>
                  <a:srgbClr val="0563c1"/>
                </a:solidFill>
                <a:uFillTx/>
                <a:latin typeface="Calibri"/>
                <a:hlinkClick r:id="rId4"/>
              </a:rPr>
              <a:t>http://s2.pptde.com/store/data/001183807_1-08ba5bc5548e81ffd2b979cde9408417.png</a:t>
            </a:r>
            <a:endParaRPr b="0" lang="de-DE" sz="1800" spc="-1" strike="noStrike">
              <a:latin typeface="Arial"/>
            </a:endParaRPr>
          </a:p>
          <a:p>
            <a:pPr marL="285840" indent="-285480">
              <a:lnSpc>
                <a:spcPct val="100000"/>
              </a:lnSpc>
              <a:buClr>
                <a:srgbClr val="000000"/>
              </a:buClr>
              <a:buFont typeface="Arial"/>
              <a:buChar char="•"/>
            </a:pPr>
            <a:r>
              <a:rPr b="0" lang="de-DE" sz="1800" spc="-1" strike="noStrike" u="sng">
                <a:solidFill>
                  <a:srgbClr val="0563c1"/>
                </a:solidFill>
                <a:uFillTx/>
                <a:latin typeface="Calibri"/>
                <a:hlinkClick r:id="rId5"/>
              </a:rPr>
              <a:t>http://www.toonsup.com/users/k/kplx/notfall_120223_145156.jpg</a:t>
            </a:r>
            <a:endParaRPr b="0" lang="de-DE" sz="1800" spc="-1" strike="noStrike">
              <a:latin typeface="Arial"/>
            </a:endParaRPr>
          </a:p>
          <a:p>
            <a:pPr marL="285840" indent="-285480">
              <a:lnSpc>
                <a:spcPct val="100000"/>
              </a:lnSpc>
              <a:buClr>
                <a:srgbClr val="000000"/>
              </a:buClr>
              <a:buFont typeface="Arial"/>
              <a:buChar char="•"/>
            </a:pPr>
            <a:r>
              <a:rPr b="0" lang="de-DE" sz="1800" spc="-1" strike="noStrike" u="sng">
                <a:solidFill>
                  <a:srgbClr val="0563c1"/>
                </a:solidFill>
                <a:uFillTx/>
                <a:latin typeface="Calibri"/>
                <a:hlinkClick r:id="rId6"/>
              </a:rPr>
              <a:t>https://www.vorlagen.de/media/22227/if72oQBA0j.png</a:t>
            </a:r>
            <a:endParaRPr b="0" lang="de-DE" sz="1800" spc="-1" strike="noStrike">
              <a:latin typeface="Arial"/>
            </a:endParaRPr>
          </a:p>
          <a:p>
            <a:pPr marL="285840" indent="-285480">
              <a:lnSpc>
                <a:spcPct val="100000"/>
              </a:lnSpc>
              <a:buClr>
                <a:srgbClr val="000000"/>
              </a:buClr>
              <a:buFont typeface="Arial"/>
              <a:buChar char="•"/>
            </a:pPr>
            <a:r>
              <a:rPr b="0" lang="de-DE" sz="1800" spc="-1" strike="noStrike" u="sng">
                <a:solidFill>
                  <a:srgbClr val="0563c1"/>
                </a:solidFill>
                <a:uFillTx/>
                <a:latin typeface="Calibri"/>
                <a:hlinkClick r:id="rId7"/>
              </a:rPr>
              <a:t>https://de.toonpool.com/user/195/files/deponie_2210565.jpg</a:t>
            </a:r>
            <a:endParaRPr b="0" lang="de-DE" sz="1800" spc="-1" strike="noStrike">
              <a:latin typeface="Arial"/>
            </a:endParaRPr>
          </a:p>
          <a:p>
            <a:pPr marL="285840" indent="-285480">
              <a:lnSpc>
                <a:spcPct val="100000"/>
              </a:lnSpc>
              <a:buClr>
                <a:srgbClr val="000000"/>
              </a:buClr>
              <a:buFont typeface="Arial"/>
              <a:buChar char="•"/>
            </a:pPr>
            <a:r>
              <a:rPr b="0" lang="de-DE" sz="1800" spc="-1" strike="noStrike" u="sng">
                <a:solidFill>
                  <a:srgbClr val="0563c1"/>
                </a:solidFill>
                <a:uFillTx/>
                <a:latin typeface="Calibri"/>
                <a:hlinkClick r:id="rId8"/>
              </a:rPr>
              <a:t>https://www.bgetem.de/medien-service/medienankuendigungen/karikaturen-arbeitssicherheit-auf-heitere-art/image</a:t>
            </a:r>
            <a:endParaRPr b="0" lang="de-DE" sz="1800" spc="-1" strike="noStrike">
              <a:latin typeface="Arial"/>
            </a:endParaRPr>
          </a:p>
          <a:p>
            <a:pPr marL="285840" indent="-285480">
              <a:lnSpc>
                <a:spcPct val="100000"/>
              </a:lnSpc>
              <a:buClr>
                <a:srgbClr val="000000"/>
              </a:buClr>
              <a:buFont typeface="Arial"/>
              <a:buChar char="•"/>
            </a:pPr>
            <a:r>
              <a:rPr b="0" lang="de-DE" sz="1800" spc="-1" strike="noStrike" u="sng">
                <a:solidFill>
                  <a:srgbClr val="0563c1"/>
                </a:solidFill>
                <a:uFillTx/>
                <a:latin typeface="Calibri"/>
                <a:hlinkClick r:id="rId9"/>
              </a:rPr>
              <a:t>http://static.ronorp.net/media/forum/topics/634mbxli7x65u4zmyvjj.jpg</a:t>
            </a:r>
            <a:endParaRPr b="0" lang="de-DE" sz="1800" spc="-1" strike="noStrike">
              <a:latin typeface="Arial"/>
            </a:endParaRPr>
          </a:p>
          <a:p>
            <a:pPr>
              <a:lnSpc>
                <a:spcPct val="100000"/>
              </a:lnSpc>
            </a:pPr>
            <a:endParaRPr b="0" lang="de-DE" sz="1800" spc="-1" strike="noStrike">
              <a:latin typeface="Arial"/>
            </a:endParaRPr>
          </a:p>
          <a:p>
            <a:pPr>
              <a:lnSpc>
                <a:spcPct val="100000"/>
              </a:lnSpc>
            </a:pPr>
            <a:endParaRPr b="0" lang="de-DE" sz="1800" spc="-1" strike="noStrike">
              <a:latin typeface="Arial"/>
            </a:endParaRPr>
          </a:p>
          <a:p>
            <a:pPr>
              <a:lnSpc>
                <a:spcPct val="100000"/>
              </a:lnSpc>
            </a:pPr>
            <a:endParaRPr b="0" lang="de-DE"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itel 1"/>
          <p:cNvSpPr txBox="1"/>
          <p:nvPr/>
        </p:nvSpPr>
        <p:spPr>
          <a:xfrm>
            <a:off x="838080" y="365040"/>
            <a:ext cx="9090360" cy="660960"/>
          </a:xfrm>
          <a:prstGeom prst="rect">
            <a:avLst/>
          </a:prstGeom>
          <a:noFill/>
          <a:ln w="0">
            <a:noFill/>
          </a:ln>
        </p:spPr>
        <p:txBody>
          <a:bodyPr anchor="ctr">
            <a:noAutofit/>
          </a:bodyPr>
          <a:p>
            <a:pPr>
              <a:lnSpc>
                <a:spcPct val="90000"/>
              </a:lnSpc>
              <a:tabLst>
                <a:tab algn="l" pos="0"/>
              </a:tabLst>
            </a:pPr>
            <a:r>
              <a:rPr b="1" lang="de-DE" sz="3200" spc="-1" strike="noStrike">
                <a:solidFill>
                  <a:srgbClr val="4510f9"/>
                </a:solidFill>
                <a:latin typeface="Calibri Light"/>
              </a:rPr>
              <a:t>Gliederung</a:t>
            </a:r>
            <a:endParaRPr b="0" lang="de-DE" sz="3200" spc="-1" strike="noStrike">
              <a:solidFill>
                <a:srgbClr val="000000"/>
              </a:solidFill>
              <a:latin typeface="Calibri"/>
            </a:endParaRPr>
          </a:p>
        </p:txBody>
      </p:sp>
      <p:sp>
        <p:nvSpPr>
          <p:cNvPr id="126" name="Inhaltsplatzhalter 2"/>
          <p:cNvSpPr txBox="1"/>
          <p:nvPr/>
        </p:nvSpPr>
        <p:spPr>
          <a:xfrm>
            <a:off x="838080" y="1151640"/>
            <a:ext cx="10506600" cy="4354560"/>
          </a:xfrm>
          <a:prstGeom prst="rect">
            <a:avLst/>
          </a:prstGeom>
          <a:noFill/>
          <a:ln w="0">
            <a:noFill/>
          </a:ln>
        </p:spPr>
        <p:txBody>
          <a:bodyPr>
            <a:normAutofit/>
          </a:bodyPr>
          <a:p>
            <a:pPr marL="514440" indent="-514080">
              <a:lnSpc>
                <a:spcPct val="90000"/>
              </a:lnSpc>
              <a:spcBef>
                <a:spcPts val="1001"/>
              </a:spcBef>
              <a:buClr>
                <a:srgbClr val="000000"/>
              </a:buClr>
              <a:buFont typeface="Arial"/>
              <a:buAutoNum type="arabicPeriod"/>
            </a:pPr>
            <a:endParaRPr b="0" lang="de-DE" sz="2800" spc="-1" strike="noStrike">
              <a:solidFill>
                <a:srgbClr val="000000"/>
              </a:solidFill>
              <a:latin typeface="Calibri"/>
            </a:endParaRPr>
          </a:p>
          <a:p>
            <a:pPr marL="514440" indent="-514080">
              <a:lnSpc>
                <a:spcPct val="90000"/>
              </a:lnSpc>
              <a:spcBef>
                <a:spcPts val="1001"/>
              </a:spcBef>
              <a:buClr>
                <a:srgbClr val="000000"/>
              </a:buClr>
              <a:buFont typeface="Arial"/>
              <a:buAutoNum type="arabicPeriod"/>
            </a:pPr>
            <a:r>
              <a:rPr b="0" lang="de-DE" sz="2800" spc="-1" strike="noStrike">
                <a:solidFill>
                  <a:srgbClr val="000000"/>
                </a:solidFill>
                <a:latin typeface="Calibri"/>
              </a:rPr>
              <a:t>Hilfen</a:t>
            </a:r>
            <a:endParaRPr b="0" lang="de-DE" sz="2800" spc="-1" strike="noStrike">
              <a:solidFill>
                <a:srgbClr val="000000"/>
              </a:solidFill>
              <a:latin typeface="Calibri"/>
            </a:endParaRPr>
          </a:p>
          <a:p>
            <a:pPr marL="514440" indent="-514080">
              <a:lnSpc>
                <a:spcPct val="90000"/>
              </a:lnSpc>
              <a:spcBef>
                <a:spcPts val="1001"/>
              </a:spcBef>
              <a:buClr>
                <a:srgbClr val="000000"/>
              </a:buClr>
              <a:buFont typeface="Arial"/>
              <a:buAutoNum type="arabicPeriod"/>
            </a:pPr>
            <a:r>
              <a:rPr b="0" lang="de-DE" sz="2800" spc="-1" strike="noStrike">
                <a:solidFill>
                  <a:srgbClr val="000000"/>
                </a:solidFill>
                <a:latin typeface="Calibri"/>
              </a:rPr>
              <a:t>Unterweisung</a:t>
            </a:r>
            <a:endParaRPr b="0" lang="de-DE" sz="2800" spc="-1" strike="noStrike">
              <a:solidFill>
                <a:srgbClr val="000000"/>
              </a:solidFill>
              <a:latin typeface="Calibri"/>
            </a:endParaRPr>
          </a:p>
          <a:p>
            <a:pPr marL="514440" indent="-514080">
              <a:lnSpc>
                <a:spcPct val="90000"/>
              </a:lnSpc>
              <a:spcBef>
                <a:spcPts val="1001"/>
              </a:spcBef>
              <a:buClr>
                <a:srgbClr val="000000"/>
              </a:buClr>
              <a:buFont typeface="Arial"/>
              <a:buAutoNum type="arabicPeriod"/>
            </a:pPr>
            <a:r>
              <a:rPr b="0" lang="de-DE" sz="2800" spc="-1" strike="noStrike">
                <a:solidFill>
                  <a:srgbClr val="000000"/>
                </a:solidFill>
                <a:latin typeface="Calibri"/>
              </a:rPr>
              <a:t>Inbetriebnahme der Vorbereitungsräume, Labore und Werkstätten und Maßnahmen nach Unterrichtsende  </a:t>
            </a:r>
            <a:endParaRPr b="0" lang="de-DE" sz="2800" spc="-1" strike="noStrike">
              <a:solidFill>
                <a:srgbClr val="000000"/>
              </a:solidFill>
              <a:latin typeface="Calibri"/>
            </a:endParaRPr>
          </a:p>
          <a:p>
            <a:pPr marL="514440" indent="-514080">
              <a:lnSpc>
                <a:spcPct val="90000"/>
              </a:lnSpc>
              <a:spcBef>
                <a:spcPts val="1001"/>
              </a:spcBef>
              <a:buClr>
                <a:srgbClr val="000000"/>
              </a:buClr>
              <a:buFont typeface="Arial"/>
              <a:buAutoNum type="arabicPeriod"/>
            </a:pPr>
            <a:r>
              <a:rPr b="0" lang="de-DE" sz="2800" spc="-1" strike="noStrike">
                <a:solidFill>
                  <a:srgbClr val="000000"/>
                </a:solidFill>
                <a:latin typeface="Calibri"/>
              </a:rPr>
              <a:t>Notfalleinrichtungen</a:t>
            </a:r>
            <a:endParaRPr b="0" lang="de-DE" sz="2800" spc="-1" strike="noStrike">
              <a:solidFill>
                <a:srgbClr val="000000"/>
              </a:solidFill>
              <a:latin typeface="Calibri"/>
            </a:endParaRPr>
          </a:p>
          <a:p>
            <a:pPr marL="514440" indent="-514080">
              <a:lnSpc>
                <a:spcPct val="90000"/>
              </a:lnSpc>
              <a:spcBef>
                <a:spcPts val="1001"/>
              </a:spcBef>
              <a:buClr>
                <a:srgbClr val="000000"/>
              </a:buClr>
              <a:buFont typeface="Arial"/>
              <a:buAutoNum type="arabicPeriod"/>
            </a:pPr>
            <a:r>
              <a:rPr b="0" lang="de-DE" sz="2800" spc="-1" strike="noStrike">
                <a:solidFill>
                  <a:srgbClr val="000000"/>
                </a:solidFill>
                <a:latin typeface="Calibri"/>
              </a:rPr>
              <a:t>Betriebsanweisungen</a:t>
            </a:r>
            <a:endParaRPr b="0" lang="de-DE" sz="2800" spc="-1" strike="noStrike">
              <a:solidFill>
                <a:srgbClr val="000000"/>
              </a:solidFill>
              <a:latin typeface="Calibri"/>
            </a:endParaRPr>
          </a:p>
          <a:p>
            <a:pPr marL="514440" indent="-514080">
              <a:lnSpc>
                <a:spcPct val="90000"/>
              </a:lnSpc>
              <a:spcBef>
                <a:spcPts val="1001"/>
              </a:spcBef>
              <a:buClr>
                <a:srgbClr val="000000"/>
              </a:buClr>
              <a:buFont typeface="Arial"/>
              <a:buAutoNum type="arabicPeriod"/>
            </a:pPr>
            <a:r>
              <a:rPr b="0" lang="de-DE" sz="2800" spc="-1" strike="noStrike">
                <a:solidFill>
                  <a:srgbClr val="000000"/>
                </a:solidFill>
                <a:latin typeface="Calibri"/>
              </a:rPr>
              <a:t>Gefährdungsbeurteilung / Substitutionsprüfung/</a:t>
            </a:r>
            <a:endParaRPr b="0" lang="de-DE" sz="2800" spc="-1" strike="noStrike">
              <a:solidFill>
                <a:srgbClr val="000000"/>
              </a:solidFill>
              <a:latin typeface="Calibri"/>
            </a:endParaRPr>
          </a:p>
          <a:p>
            <a:pPr marL="514440" indent="-514080">
              <a:lnSpc>
                <a:spcPct val="90000"/>
              </a:lnSpc>
              <a:spcBef>
                <a:spcPts val="1001"/>
              </a:spcBef>
              <a:buClr>
                <a:srgbClr val="000000"/>
              </a:buClr>
              <a:buFont typeface="Arial"/>
              <a:buAutoNum type="arabicPeriod"/>
            </a:pPr>
            <a:r>
              <a:rPr b="0" lang="de-DE" sz="2800" spc="-1" strike="noStrike">
                <a:solidFill>
                  <a:srgbClr val="000000"/>
                </a:solidFill>
                <a:latin typeface="Calibri"/>
              </a:rPr>
              <a:t>Kennzeichnung von Gebinden</a:t>
            </a:r>
            <a:endParaRPr b="0" lang="de-DE" sz="2800" spc="-1" strike="noStrike">
              <a:solidFill>
                <a:srgbClr val="000000"/>
              </a:solidFill>
              <a:latin typeface="Calibri"/>
            </a:endParaRPr>
          </a:p>
          <a:p>
            <a:pPr marL="514440" indent="-514080">
              <a:lnSpc>
                <a:spcPct val="90000"/>
              </a:lnSpc>
              <a:spcBef>
                <a:spcPts val="1001"/>
              </a:spcBef>
              <a:buClr>
                <a:srgbClr val="000000"/>
              </a:buClr>
              <a:buFont typeface="Arial"/>
              <a:buAutoNum type="arabicPeriod"/>
            </a:pPr>
            <a:r>
              <a:rPr b="0" lang="de-DE" sz="2800" spc="-1" strike="noStrike">
                <a:solidFill>
                  <a:srgbClr val="000000"/>
                </a:solidFill>
                <a:latin typeface="Calibri"/>
              </a:rPr>
              <a:t>Reinigung und Entsorgung</a:t>
            </a:r>
            <a:endParaRPr b="0" lang="de-DE" sz="2800" spc="-1" strike="noStrike">
              <a:solidFill>
                <a:srgbClr val="000000"/>
              </a:solidFill>
              <a:latin typeface="Calibri"/>
            </a:endParaRPr>
          </a:p>
          <a:p>
            <a:pPr>
              <a:lnSpc>
                <a:spcPct val="90000"/>
              </a:lnSpc>
              <a:spcBef>
                <a:spcPts val="1001"/>
              </a:spcBef>
            </a:pPr>
            <a:endParaRPr b="0" lang="de-DE" sz="2800" spc="-1" strike="noStrike">
              <a:solidFill>
                <a:srgbClr val="000000"/>
              </a:solidFill>
              <a:latin typeface="Calibri"/>
            </a:endParaRPr>
          </a:p>
          <a:p>
            <a:pPr>
              <a:lnSpc>
                <a:spcPct val="90000"/>
              </a:lnSpc>
              <a:spcBef>
                <a:spcPts val="1001"/>
              </a:spcBef>
            </a:pPr>
            <a:endParaRPr b="0" lang="de-DE" sz="2800" spc="-1" strike="noStrike">
              <a:solidFill>
                <a:srgbClr val="000000"/>
              </a:solidFill>
              <a:latin typeface="Calibri"/>
            </a:endParaRPr>
          </a:p>
          <a:p>
            <a:pPr>
              <a:lnSpc>
                <a:spcPct val="90000"/>
              </a:lnSpc>
              <a:spcBef>
                <a:spcPts val="1001"/>
              </a:spcBef>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itel 1"/>
          <p:cNvSpPr txBox="1"/>
          <p:nvPr/>
        </p:nvSpPr>
        <p:spPr>
          <a:xfrm>
            <a:off x="6273720" y="365040"/>
            <a:ext cx="2023200" cy="836640"/>
          </a:xfrm>
          <a:prstGeom prst="rect">
            <a:avLst/>
          </a:prstGeom>
          <a:noFill/>
          <a:ln w="0">
            <a:noFill/>
          </a:ln>
        </p:spPr>
        <p:txBody>
          <a:bodyPr anchor="ctr">
            <a:noAutofit/>
          </a:bodyPr>
          <a:p>
            <a:pPr>
              <a:lnSpc>
                <a:spcPct val="90000"/>
              </a:lnSpc>
              <a:tabLst>
                <a:tab algn="l" pos="0"/>
              </a:tabLst>
            </a:pPr>
            <a:r>
              <a:rPr b="1" lang="de-DE" sz="3200" spc="-1" strike="noStrike">
                <a:solidFill>
                  <a:srgbClr val="4510f9"/>
                </a:solidFill>
                <a:latin typeface="Calibri Light"/>
              </a:rPr>
              <a:t>1. Hilfen</a:t>
            </a:r>
            <a:endParaRPr b="0" lang="de-DE" sz="3200" spc="-1" strike="noStrike">
              <a:solidFill>
                <a:srgbClr val="000000"/>
              </a:solidFill>
              <a:latin typeface="Calibri"/>
            </a:endParaRPr>
          </a:p>
        </p:txBody>
      </p:sp>
      <p:sp>
        <p:nvSpPr>
          <p:cNvPr id="128" name="Inhaltsplatzhalter 2"/>
          <p:cNvSpPr txBox="1"/>
          <p:nvPr/>
        </p:nvSpPr>
        <p:spPr>
          <a:xfrm>
            <a:off x="6273720" y="1793520"/>
            <a:ext cx="4266720" cy="4234680"/>
          </a:xfrm>
          <a:prstGeom prst="rect">
            <a:avLst/>
          </a:prstGeom>
          <a:noFill/>
          <a:ln w="0">
            <a:noFill/>
          </a:ln>
        </p:spPr>
        <p:txBody>
          <a:bodyPr>
            <a:noAutofit/>
          </a:bodyPr>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RISU - NRW</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chemietreff der Bez.-Reg. Düsseldorf</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sichere Schule</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UK NRW</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Degintu</a:t>
            </a:r>
            <a:endParaRPr b="0" lang="de-DE"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de-DE" sz="2800" spc="-1" strike="noStrike">
                <a:solidFill>
                  <a:srgbClr val="000000"/>
                </a:solidFill>
                <a:latin typeface="Calibri"/>
              </a:rPr>
              <a:t>…</a:t>
            </a:r>
            <a:r>
              <a:rPr b="0" lang="de-DE" sz="2800" spc="-1" strike="noStrike">
                <a:solidFill>
                  <a:srgbClr val="000000"/>
                </a:solidFill>
                <a:latin typeface="Calibri"/>
              </a:rPr>
              <a:t>..</a:t>
            </a:r>
            <a:endParaRPr b="0" lang="de-DE" sz="2800" spc="-1" strike="noStrike">
              <a:solidFill>
                <a:srgbClr val="000000"/>
              </a:solidFill>
              <a:latin typeface="Calibri"/>
            </a:endParaRPr>
          </a:p>
        </p:txBody>
      </p:sp>
      <p:pic>
        <p:nvPicPr>
          <p:cNvPr id="129" name="Grafik 3" descr=""/>
          <p:cNvPicPr/>
          <p:nvPr/>
        </p:nvPicPr>
        <p:blipFill>
          <a:blip r:embed="rId1"/>
          <a:stretch/>
        </p:blipFill>
        <p:spPr>
          <a:xfrm>
            <a:off x="759960" y="365040"/>
            <a:ext cx="4541400" cy="63399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itel 1"/>
          <p:cNvSpPr txBox="1"/>
          <p:nvPr/>
        </p:nvSpPr>
        <p:spPr>
          <a:xfrm>
            <a:off x="838080" y="365040"/>
            <a:ext cx="9090360" cy="650520"/>
          </a:xfrm>
          <a:prstGeom prst="rect">
            <a:avLst/>
          </a:prstGeom>
          <a:noFill/>
          <a:ln w="0">
            <a:noFill/>
          </a:ln>
        </p:spPr>
        <p:txBody>
          <a:bodyPr anchor="ctr">
            <a:noAutofit/>
          </a:bodyPr>
          <a:p>
            <a:pPr>
              <a:lnSpc>
                <a:spcPct val="90000"/>
              </a:lnSpc>
              <a:tabLst>
                <a:tab algn="l" pos="0"/>
              </a:tabLst>
            </a:pPr>
            <a:r>
              <a:rPr b="1" lang="de-DE" sz="3200" spc="-1" strike="noStrike">
                <a:solidFill>
                  <a:srgbClr val="4510f9"/>
                </a:solidFill>
                <a:latin typeface="Calibri Light"/>
              </a:rPr>
              <a:t>2. Unterweisung </a:t>
            </a:r>
            <a:endParaRPr b="0" lang="de-DE" sz="3200" spc="-1" strike="noStrike">
              <a:solidFill>
                <a:srgbClr val="000000"/>
              </a:solidFill>
              <a:latin typeface="Calibri"/>
            </a:endParaRPr>
          </a:p>
        </p:txBody>
      </p:sp>
      <p:sp>
        <p:nvSpPr>
          <p:cNvPr id="131" name="Inhaltsplatzhalter 2"/>
          <p:cNvSpPr txBox="1"/>
          <p:nvPr/>
        </p:nvSpPr>
        <p:spPr>
          <a:xfrm>
            <a:off x="884520" y="1287000"/>
            <a:ext cx="10515240" cy="5248800"/>
          </a:xfrm>
          <a:prstGeom prst="rect">
            <a:avLst/>
          </a:prstGeom>
          <a:noFill/>
          <a:ln w="0">
            <a:noFill/>
          </a:ln>
        </p:spPr>
        <p:txBody>
          <a:bodyPr>
            <a:normAutofit/>
          </a:bodyPr>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 </a:t>
            </a:r>
            <a:r>
              <a:rPr b="0" lang="de-DE" sz="2800" spc="-1" strike="noStrike">
                <a:solidFill>
                  <a:srgbClr val="000000"/>
                </a:solidFill>
                <a:latin typeface="Calibri"/>
              </a:rPr>
              <a:t>erfolgt einmal im Schuljahr</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Schüler werden von den jeweiligen Fachlehrern und Fachlehrerinnen einmal pro Halbjahr allgemein unterwiesen</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Dies ersetzt aber nicht die Unterweisung/ Einweisung vor der Aufnahme von Tätigkeiten  mit Gefahrstoffen </a:t>
            </a:r>
            <a:endParaRPr b="0" lang="de-DE" sz="2800" spc="-1" strike="noStrike">
              <a:solidFill>
                <a:srgbClr val="000000"/>
              </a:solidFill>
              <a:latin typeface="Calibri"/>
            </a:endParaRPr>
          </a:p>
          <a:p>
            <a:pPr marL="228600" indent="-228240">
              <a:lnSpc>
                <a:spcPct val="150000"/>
              </a:lnSpc>
              <a:spcBef>
                <a:spcPts val="1001"/>
              </a:spcBef>
              <a:buClr>
                <a:srgbClr val="ff0000"/>
              </a:buClr>
              <a:buFont typeface="Arial"/>
              <a:buChar char="•"/>
            </a:pPr>
            <a:r>
              <a:rPr b="1" lang="de-DE" sz="2800" spc="-1" strike="noStrike">
                <a:solidFill>
                  <a:srgbClr val="ff0000"/>
                </a:solidFill>
                <a:latin typeface="Calibri"/>
              </a:rPr>
              <a:t>Unterweisungen immer dokumentieren im Klassenbuch!</a:t>
            </a:r>
            <a:endParaRPr b="0" lang="de-DE" sz="2800" spc="-1" strike="noStrike">
              <a:solidFill>
                <a:srgbClr val="000000"/>
              </a:solidFill>
              <a:latin typeface="Calibri"/>
            </a:endParaRPr>
          </a:p>
          <a:p>
            <a:pPr>
              <a:lnSpc>
                <a:spcPct val="90000"/>
              </a:lnSpc>
              <a:spcBef>
                <a:spcPts val="1001"/>
              </a:spcBef>
            </a:pPr>
            <a:endParaRPr b="0" lang="de-DE" sz="2800" spc="-1" strike="noStrike">
              <a:solidFill>
                <a:srgbClr val="000000"/>
              </a:solidFill>
              <a:latin typeface="Calibri"/>
            </a:endParaRPr>
          </a:p>
          <a:p>
            <a:pPr>
              <a:lnSpc>
                <a:spcPct val="90000"/>
              </a:lnSpc>
              <a:spcBef>
                <a:spcPts val="1001"/>
              </a:spcBef>
            </a:pP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itel 1"/>
          <p:cNvSpPr txBox="1"/>
          <p:nvPr/>
        </p:nvSpPr>
        <p:spPr>
          <a:xfrm>
            <a:off x="838080" y="365040"/>
            <a:ext cx="9090360" cy="718200"/>
          </a:xfrm>
          <a:prstGeom prst="rect">
            <a:avLst/>
          </a:prstGeom>
          <a:noFill/>
          <a:ln w="0">
            <a:noFill/>
          </a:ln>
        </p:spPr>
        <p:txBody>
          <a:bodyPr anchor="ctr">
            <a:noAutofit/>
          </a:bodyPr>
          <a:p>
            <a:pPr>
              <a:lnSpc>
                <a:spcPct val="90000"/>
              </a:lnSpc>
              <a:tabLst>
                <a:tab algn="l" pos="0"/>
              </a:tabLst>
            </a:pPr>
            <a:r>
              <a:rPr b="1" lang="de-DE" sz="3200" spc="-1" strike="noStrike">
                <a:solidFill>
                  <a:srgbClr val="4510f9"/>
                </a:solidFill>
                <a:latin typeface="Calibri Light"/>
              </a:rPr>
              <a:t>2. Unterweisung - Inhalte? </a:t>
            </a:r>
            <a:endParaRPr b="0" lang="de-DE" sz="3200" spc="-1" strike="noStrike">
              <a:solidFill>
                <a:srgbClr val="000000"/>
              </a:solidFill>
              <a:latin typeface="Calibri"/>
            </a:endParaRPr>
          </a:p>
        </p:txBody>
      </p:sp>
      <p:sp>
        <p:nvSpPr>
          <p:cNvPr id="133" name="Inhaltsplatzhalter 2"/>
          <p:cNvSpPr txBox="1"/>
          <p:nvPr/>
        </p:nvSpPr>
        <p:spPr>
          <a:xfrm>
            <a:off x="884520" y="1202400"/>
            <a:ext cx="10515240" cy="4996440"/>
          </a:xfrm>
          <a:prstGeom prst="rect">
            <a:avLst/>
          </a:prstGeom>
          <a:noFill/>
          <a:ln w="0">
            <a:noFill/>
          </a:ln>
        </p:spPr>
        <p:txBody>
          <a:bodyPr>
            <a:normAutofit/>
          </a:bodyPr>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Verhaltensregeln im Fachraum ( Essverbot, ggf. Schutzbrillen-, Kittel-, Haar- und Bartschutzpflicht)</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Verhaltensregeln beim Experimentieren („guter Laborstandard“)</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Verhaltensregeln beim Bedienen von Armaturen</a:t>
            </a:r>
            <a:endParaRPr b="0" lang="de-DE" sz="2800" spc="-1" strike="noStrike">
              <a:solidFill>
                <a:srgbClr val="000000"/>
              </a:solidFill>
              <a:latin typeface="Calibri"/>
            </a:endParaRPr>
          </a:p>
          <a:p>
            <a:pPr>
              <a:lnSpc>
                <a:spcPct val="150000"/>
              </a:lnSpc>
              <a:spcBef>
                <a:spcPts val="1001"/>
              </a:spcBef>
              <a:tabLst>
                <a:tab algn="l" pos="0"/>
              </a:tabLst>
            </a:pPr>
            <a:r>
              <a:rPr b="0" lang="de-DE" sz="2800" spc="-1" strike="noStrike">
                <a:solidFill>
                  <a:srgbClr val="000000"/>
                </a:solidFill>
                <a:latin typeface="Calibri"/>
              </a:rPr>
              <a:t>   </a:t>
            </a:r>
            <a:r>
              <a:rPr b="0" lang="de-DE" sz="2800" spc="-1" strike="noStrike">
                <a:solidFill>
                  <a:srgbClr val="000000"/>
                </a:solidFill>
                <a:latin typeface="Calibri"/>
              </a:rPr>
              <a:t>und Anschlüssen</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tabLst>
                <a:tab algn="l" pos="0"/>
              </a:tabLst>
            </a:pPr>
            <a:r>
              <a:rPr b="0" lang="de-DE" sz="2800" spc="-1" strike="noStrike">
                <a:solidFill>
                  <a:srgbClr val="000000"/>
                </a:solidFill>
                <a:latin typeface="Calibri"/>
              </a:rPr>
              <a:t>Verhaltensregeln beim Bedienen von Maschinen</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tabLst>
                <a:tab algn="l" pos="0"/>
              </a:tabLst>
            </a:pPr>
            <a:r>
              <a:rPr b="0" lang="de-DE" sz="2800" spc="-1" strike="noStrike">
                <a:solidFill>
                  <a:srgbClr val="000000"/>
                </a:solidFill>
                <a:latin typeface="Calibri"/>
              </a:rPr>
              <a:t>Hautschutzplan</a:t>
            </a:r>
            <a:endParaRPr b="0" lang="de-DE" sz="2800" spc="-1" strike="noStrike">
              <a:solidFill>
                <a:srgbClr val="000000"/>
              </a:solidFill>
              <a:latin typeface="Calibri"/>
            </a:endParaRPr>
          </a:p>
        </p:txBody>
      </p:sp>
      <p:pic>
        <p:nvPicPr>
          <p:cNvPr id="134" name="Grafik 3" descr=""/>
          <p:cNvPicPr/>
          <p:nvPr/>
        </p:nvPicPr>
        <p:blipFill>
          <a:blip r:embed="rId1"/>
          <a:stretch/>
        </p:blipFill>
        <p:spPr>
          <a:xfrm>
            <a:off x="8466840" y="3330720"/>
            <a:ext cx="3171600" cy="32223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itel 1"/>
          <p:cNvSpPr txBox="1"/>
          <p:nvPr/>
        </p:nvSpPr>
        <p:spPr>
          <a:xfrm>
            <a:off x="5334120" y="365040"/>
            <a:ext cx="4594680" cy="752040"/>
          </a:xfrm>
          <a:prstGeom prst="rect">
            <a:avLst/>
          </a:prstGeom>
          <a:noFill/>
          <a:ln w="0">
            <a:noFill/>
          </a:ln>
        </p:spPr>
        <p:txBody>
          <a:bodyPr anchor="ctr">
            <a:noAutofit/>
          </a:bodyPr>
          <a:p>
            <a:pPr>
              <a:lnSpc>
                <a:spcPct val="90000"/>
              </a:lnSpc>
              <a:tabLst>
                <a:tab algn="l" pos="0"/>
              </a:tabLst>
            </a:pPr>
            <a:r>
              <a:rPr b="1" lang="de-DE" sz="3200" spc="-1" strike="noStrike">
                <a:solidFill>
                  <a:srgbClr val="4510f9"/>
                </a:solidFill>
                <a:latin typeface="Calibri Light"/>
              </a:rPr>
              <a:t>2. Unterweisung - Womit? </a:t>
            </a:r>
            <a:endParaRPr b="0" lang="de-DE" sz="3200" spc="-1" strike="noStrike">
              <a:solidFill>
                <a:srgbClr val="000000"/>
              </a:solidFill>
              <a:latin typeface="Calibri"/>
            </a:endParaRPr>
          </a:p>
        </p:txBody>
      </p:sp>
      <p:sp>
        <p:nvSpPr>
          <p:cNvPr id="136" name="Inhaltsplatzhalter 2"/>
          <p:cNvSpPr txBox="1"/>
          <p:nvPr/>
        </p:nvSpPr>
        <p:spPr>
          <a:xfrm>
            <a:off x="5608800" y="2014920"/>
            <a:ext cx="5583960" cy="2962800"/>
          </a:xfrm>
          <a:prstGeom prst="rect">
            <a:avLst/>
          </a:prstGeom>
          <a:noFill/>
          <a:ln w="0">
            <a:noFill/>
          </a:ln>
        </p:spPr>
        <p:txBody>
          <a:bodyPr>
            <a:noAutofit/>
          </a:bodyPr>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Betriebsanweisungen für Lehrkräfte</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Betriebsanweisungen für SuS</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S. Schülerbuch</a:t>
            </a:r>
            <a:endParaRPr b="0" lang="de-DE" sz="2800" spc="-1" strike="noStrike">
              <a:solidFill>
                <a:srgbClr val="000000"/>
              </a:solidFill>
              <a:latin typeface="Calibri"/>
            </a:endParaRPr>
          </a:p>
          <a:p>
            <a:pPr>
              <a:lnSpc>
                <a:spcPct val="150000"/>
              </a:lnSpc>
              <a:spcBef>
                <a:spcPts val="1001"/>
              </a:spcBef>
            </a:pPr>
            <a:endParaRPr b="0" lang="de-DE" sz="2800" spc="-1" strike="noStrike">
              <a:solidFill>
                <a:srgbClr val="000000"/>
              </a:solidFill>
              <a:latin typeface="Calibri"/>
            </a:endParaRPr>
          </a:p>
        </p:txBody>
      </p:sp>
      <p:pic>
        <p:nvPicPr>
          <p:cNvPr id="137" name="Grafik 3" descr=""/>
          <p:cNvPicPr/>
          <p:nvPr/>
        </p:nvPicPr>
        <p:blipFill>
          <a:blip r:embed="rId1"/>
          <a:stretch/>
        </p:blipFill>
        <p:spPr>
          <a:xfrm>
            <a:off x="149400" y="0"/>
            <a:ext cx="4848480" cy="68576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itel 1"/>
          <p:cNvSpPr txBox="1"/>
          <p:nvPr/>
        </p:nvSpPr>
        <p:spPr>
          <a:xfrm>
            <a:off x="838080" y="365040"/>
            <a:ext cx="5105160" cy="836640"/>
          </a:xfrm>
          <a:prstGeom prst="rect">
            <a:avLst/>
          </a:prstGeom>
          <a:noFill/>
          <a:ln w="0">
            <a:noFill/>
          </a:ln>
        </p:spPr>
        <p:txBody>
          <a:bodyPr anchor="ctr">
            <a:noAutofit/>
          </a:bodyPr>
          <a:p>
            <a:pPr>
              <a:lnSpc>
                <a:spcPct val="90000"/>
              </a:lnSpc>
              <a:tabLst>
                <a:tab algn="l" pos="0"/>
              </a:tabLst>
            </a:pPr>
            <a:r>
              <a:rPr b="1" lang="de-DE" sz="3200" spc="-1" strike="noStrike">
                <a:solidFill>
                  <a:srgbClr val="4510f9"/>
                </a:solidFill>
                <a:latin typeface="Calibri Light"/>
              </a:rPr>
              <a:t>2. Unterweisung - Womit? </a:t>
            </a:r>
            <a:endParaRPr b="0" lang="de-DE" sz="3200" spc="-1" strike="noStrike">
              <a:solidFill>
                <a:srgbClr val="000000"/>
              </a:solidFill>
              <a:latin typeface="Calibri"/>
            </a:endParaRPr>
          </a:p>
        </p:txBody>
      </p:sp>
      <p:sp>
        <p:nvSpPr>
          <p:cNvPr id="139" name="Inhaltsplatzhalter 2"/>
          <p:cNvSpPr txBox="1"/>
          <p:nvPr/>
        </p:nvSpPr>
        <p:spPr>
          <a:xfrm>
            <a:off x="884520" y="1847880"/>
            <a:ext cx="4280040" cy="4350960"/>
          </a:xfrm>
          <a:prstGeom prst="rect">
            <a:avLst/>
          </a:prstGeom>
          <a:noFill/>
          <a:ln w="0">
            <a:noFill/>
          </a:ln>
        </p:spPr>
        <p:txBody>
          <a:bodyPr>
            <a:noAutofit/>
          </a:bodyPr>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Experimentieranleitungen</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Tafelanschrieb</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Arbeitsblättern</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a:t>
            </a:r>
            <a:endParaRPr b="0" lang="de-DE" sz="2800" spc="-1" strike="noStrike">
              <a:solidFill>
                <a:srgbClr val="000000"/>
              </a:solidFill>
              <a:latin typeface="Calibri"/>
            </a:endParaRPr>
          </a:p>
        </p:txBody>
      </p:sp>
      <p:pic>
        <p:nvPicPr>
          <p:cNvPr id="140" name="Grafik 4" descr=""/>
          <p:cNvPicPr/>
          <p:nvPr/>
        </p:nvPicPr>
        <p:blipFill>
          <a:blip r:embed="rId1"/>
          <a:stretch/>
        </p:blipFill>
        <p:spPr>
          <a:xfrm>
            <a:off x="6245280" y="959040"/>
            <a:ext cx="3663720" cy="54133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itel 1"/>
          <p:cNvSpPr txBox="1"/>
          <p:nvPr/>
        </p:nvSpPr>
        <p:spPr>
          <a:xfrm>
            <a:off x="838080" y="365040"/>
            <a:ext cx="9090360" cy="1325160"/>
          </a:xfrm>
          <a:prstGeom prst="rect">
            <a:avLst/>
          </a:prstGeom>
          <a:noFill/>
          <a:ln w="0">
            <a:noFill/>
          </a:ln>
        </p:spPr>
        <p:txBody>
          <a:bodyPr anchor="ctr">
            <a:normAutofit/>
          </a:bodyPr>
          <a:p>
            <a:pPr>
              <a:lnSpc>
                <a:spcPct val="90000"/>
              </a:lnSpc>
              <a:tabLst>
                <a:tab algn="l" pos="0"/>
              </a:tabLst>
            </a:pPr>
            <a:r>
              <a:rPr b="1" lang="de-DE" sz="3200" spc="-1" strike="noStrike">
                <a:solidFill>
                  <a:srgbClr val="4510f9"/>
                </a:solidFill>
                <a:latin typeface="Calibri Light"/>
              </a:rPr>
              <a:t>3. Inbetriebnahme der Vorbereitungsräume, Labore</a:t>
            </a:r>
            <a:br/>
            <a:r>
              <a:rPr b="1" lang="de-DE" sz="3200" spc="-1" strike="noStrike">
                <a:solidFill>
                  <a:srgbClr val="4510f9"/>
                </a:solidFill>
                <a:latin typeface="Calibri Light"/>
              </a:rPr>
              <a:t>    und Werkstätten und Maßnahmen nach Unterrichtsende</a:t>
            </a:r>
            <a:endParaRPr b="0" lang="de-DE" sz="3200" spc="-1" strike="noStrike">
              <a:solidFill>
                <a:srgbClr val="000000"/>
              </a:solidFill>
              <a:latin typeface="Calibri"/>
            </a:endParaRPr>
          </a:p>
        </p:txBody>
      </p:sp>
      <p:sp>
        <p:nvSpPr>
          <p:cNvPr id="142" name="Inhaltsplatzhalter 2"/>
          <p:cNvSpPr txBox="1"/>
          <p:nvPr/>
        </p:nvSpPr>
        <p:spPr>
          <a:xfrm>
            <a:off x="884520" y="1847880"/>
            <a:ext cx="10515240" cy="4350960"/>
          </a:xfrm>
          <a:prstGeom prst="rect">
            <a:avLst/>
          </a:prstGeom>
          <a:noFill/>
          <a:ln w="0">
            <a:noFill/>
          </a:ln>
        </p:spPr>
        <p:txBody>
          <a:bodyPr>
            <a:noAutofit/>
          </a:bodyPr>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nicht Essen, Trinken, Rauchen, Schminken und Schnupfen in den Fachräumen, dafür vorgesehene Bereiche benutzen</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Kontrolle der sicherheitsrelevanten Einrichtungen (Gashähne, Not-Aus- Schalter, elektrische Anschlüsse, Augenduschen)</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Ordnung und Sauberkeit in den Räumen herstellen!</a:t>
            </a:r>
            <a:endParaRPr b="0" lang="de-DE"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itel 1"/>
          <p:cNvSpPr txBox="1"/>
          <p:nvPr/>
        </p:nvSpPr>
        <p:spPr>
          <a:xfrm>
            <a:off x="838080" y="365040"/>
            <a:ext cx="9090360" cy="785880"/>
          </a:xfrm>
          <a:prstGeom prst="rect">
            <a:avLst/>
          </a:prstGeom>
          <a:noFill/>
          <a:ln w="0">
            <a:noFill/>
          </a:ln>
        </p:spPr>
        <p:txBody>
          <a:bodyPr anchor="ctr">
            <a:noAutofit/>
          </a:bodyPr>
          <a:p>
            <a:pPr>
              <a:lnSpc>
                <a:spcPct val="90000"/>
              </a:lnSpc>
              <a:tabLst>
                <a:tab algn="l" pos="0"/>
              </a:tabLst>
            </a:pPr>
            <a:r>
              <a:rPr b="1" lang="de-DE" sz="3200" spc="-1" strike="noStrike">
                <a:solidFill>
                  <a:srgbClr val="4510f9"/>
                </a:solidFill>
                <a:latin typeface="Calibri Light"/>
              </a:rPr>
              <a:t>5. Notfalleinrichtungen</a:t>
            </a:r>
            <a:endParaRPr b="0" lang="de-DE" sz="3200" spc="-1" strike="noStrike">
              <a:solidFill>
                <a:srgbClr val="000000"/>
              </a:solidFill>
              <a:latin typeface="Calibri"/>
            </a:endParaRPr>
          </a:p>
        </p:txBody>
      </p:sp>
      <p:sp>
        <p:nvSpPr>
          <p:cNvPr id="144" name="Inhaltsplatzhalter 2"/>
          <p:cNvSpPr txBox="1"/>
          <p:nvPr/>
        </p:nvSpPr>
        <p:spPr>
          <a:xfrm>
            <a:off x="884520" y="1320840"/>
            <a:ext cx="7531200" cy="5181120"/>
          </a:xfrm>
          <a:prstGeom prst="rect">
            <a:avLst/>
          </a:prstGeom>
          <a:noFill/>
          <a:ln w="0">
            <a:noFill/>
          </a:ln>
        </p:spPr>
        <p:txBody>
          <a:bodyPr>
            <a:normAutofit/>
          </a:bodyPr>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Sichtkontrolle der Notfalleinrichtungen ( Telefon, Verbandskasten, Feuerlöscher, Löschdecke, Löschsand, Augendusche, Pannen-Sets)</a:t>
            </a:r>
            <a:endParaRPr b="0" lang="de-DE" sz="2800" spc="-1" strike="noStrike">
              <a:solidFill>
                <a:srgbClr val="000000"/>
              </a:solidFill>
              <a:latin typeface="Calibri"/>
            </a:endParaRPr>
          </a:p>
          <a:p>
            <a:pPr marL="228600" indent="-228240">
              <a:lnSpc>
                <a:spcPct val="150000"/>
              </a:lnSpc>
              <a:spcBef>
                <a:spcPts val="1001"/>
              </a:spcBef>
              <a:buClr>
                <a:srgbClr val="000000"/>
              </a:buClr>
              <a:buFont typeface="Arial"/>
              <a:buChar char="•"/>
            </a:pPr>
            <a:r>
              <a:rPr b="0" lang="de-DE" sz="2800" spc="-1" strike="noStrike">
                <a:solidFill>
                  <a:srgbClr val="000000"/>
                </a:solidFill>
                <a:latin typeface="Calibri"/>
              </a:rPr>
              <a:t>monatliche Funktionsprüfung der Augenduschen durch den Raumverantwortlichen </a:t>
            </a:r>
            <a:endParaRPr b="0" lang="de-DE" sz="2800" spc="-1" strike="noStrike">
              <a:solidFill>
                <a:srgbClr val="000000"/>
              </a:solidFill>
              <a:latin typeface="Calibri"/>
            </a:endParaRPr>
          </a:p>
          <a:p>
            <a:pPr>
              <a:lnSpc>
                <a:spcPct val="150000"/>
              </a:lnSpc>
              <a:spcBef>
                <a:spcPts val="1001"/>
              </a:spcBef>
              <a:tabLst>
                <a:tab algn="l" pos="0"/>
              </a:tabLst>
            </a:pPr>
            <a:endParaRPr b="0" lang="de-DE" sz="2800" spc="-1" strike="noStrike">
              <a:solidFill>
                <a:srgbClr val="000000"/>
              </a:solidFill>
              <a:latin typeface="Calibri"/>
            </a:endParaRPr>
          </a:p>
          <a:p>
            <a:pPr>
              <a:lnSpc>
                <a:spcPct val="90000"/>
              </a:lnSpc>
              <a:spcBef>
                <a:spcPts val="1001"/>
              </a:spcBef>
              <a:tabLst>
                <a:tab algn="l" pos="0"/>
              </a:tabLst>
            </a:pPr>
            <a:endParaRPr b="0" lang="de-DE" sz="2800" spc="-1" strike="noStrike">
              <a:solidFill>
                <a:srgbClr val="000000"/>
              </a:solidFill>
              <a:latin typeface="Calibri"/>
            </a:endParaRPr>
          </a:p>
        </p:txBody>
      </p:sp>
      <p:pic>
        <p:nvPicPr>
          <p:cNvPr id="145" name="Grafik 3" descr=""/>
          <p:cNvPicPr/>
          <p:nvPr/>
        </p:nvPicPr>
        <p:blipFill>
          <a:blip r:embed="rId1"/>
          <a:stretch/>
        </p:blipFill>
        <p:spPr>
          <a:xfrm>
            <a:off x="8415720" y="1320840"/>
            <a:ext cx="3428640" cy="49050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TotalTime>
  <Application>LibreOffice/7.1.3.2$Windows_X86_64 LibreOffice_project/47f78053abe362b9384784d31a6e56f8511eb1c1</Application>
  <AppVersion>15.0000</AppVersion>
  <Words>837</Words>
  <Paragraphs>116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2017-08-27T16:04:41Z</dcterms:created>
  <dc:creator>Claudia Kathstede</dc:creator>
  <dc:description/>
  <dc:language>de-DE</dc:language>
  <cp:lastModifiedBy/>
  <dcterms:modified xsi:type="dcterms:W3CDTF">2023-08-21T21:23:55Z</dcterms:modified>
  <cp:revision>35</cp:revision>
  <dc:subject/>
  <dc:title>PowerPoint-Präsentation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Breitbild</vt:lpwstr>
  </property>
  <property fmtid="{D5CDD505-2E9C-101B-9397-08002B2CF9AE}" pid="3" name="Slides">
    <vt:i4>23</vt:i4>
  </property>
</Properties>
</file>